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817" r:id="rId2"/>
  </p:sldMasterIdLst>
  <p:handoutMasterIdLst>
    <p:handoutMasterId r:id="rId28"/>
  </p:handoutMasterIdLst>
  <p:sldIdLst>
    <p:sldId id="256" r:id="rId3"/>
    <p:sldId id="284" r:id="rId4"/>
    <p:sldId id="270" r:id="rId5"/>
    <p:sldId id="271" r:id="rId6"/>
    <p:sldId id="272" r:id="rId7"/>
    <p:sldId id="273" r:id="rId8"/>
    <p:sldId id="257" r:id="rId9"/>
    <p:sldId id="258" r:id="rId10"/>
    <p:sldId id="259" r:id="rId11"/>
    <p:sldId id="260" r:id="rId12"/>
    <p:sldId id="274" r:id="rId13"/>
    <p:sldId id="261" r:id="rId14"/>
    <p:sldId id="287" r:id="rId15"/>
    <p:sldId id="262" r:id="rId16"/>
    <p:sldId id="275" r:id="rId17"/>
    <p:sldId id="276" r:id="rId18"/>
    <p:sldId id="277" r:id="rId19"/>
    <p:sldId id="278" r:id="rId20"/>
    <p:sldId id="279" r:id="rId21"/>
    <p:sldId id="280" r:id="rId22"/>
    <p:sldId id="281" r:id="rId23"/>
    <p:sldId id="283" r:id="rId24"/>
    <p:sldId id="282" r:id="rId25"/>
    <p:sldId id="285" r:id="rId26"/>
    <p:sldId id="286" r:id="rId27"/>
  </p:sldIdLst>
  <p:sldSz cx="9144000" cy="6858000" type="screen4x3"/>
  <p:notesSz cx="6754813" cy="984250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7866" autoAdjust="0"/>
    <p:restoredTop sz="96581" autoAdjust="0"/>
  </p:normalViewPr>
  <p:slideViewPr>
    <p:cSldViewPr>
      <p:cViewPr varScale="1">
        <p:scale>
          <a:sx n="105" d="100"/>
          <a:sy n="105" d="100"/>
        </p:scale>
        <p:origin x="-6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202" y="-84"/>
      </p:cViewPr>
      <p:guideLst>
        <p:guide orient="horz" pos="3100"/>
        <p:guide pos="2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B4195B17-B230-48F0-B21F-DC1B4841817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B5923EB5-D377-4B50-BA21-7CD1B4AC77E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05CABEEC-E429-4129-BB9A-465AD003EAF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4195B17-B230-48F0-B21F-DC1B48418179}"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fld id="{C42CC15F-EA2C-4B48-A1BE-4941CEB2D081}"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fld id="{C858B403-E76D-460C-8C70-C2DD438AFE0D}"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GB"/>
          </a:p>
        </p:txBody>
      </p:sp>
      <p:sp>
        <p:nvSpPr>
          <p:cNvPr id="6" name="Footer Placeholder 5"/>
          <p:cNvSpPr>
            <a:spLocks noGrp="1"/>
          </p:cNvSpPr>
          <p:nvPr>
            <p:ph type="ftr" sz="quarter" idx="11"/>
          </p:nvPr>
        </p:nvSpPr>
        <p:spPr/>
        <p:txBody>
          <a:bodyPr/>
          <a:lstStyle>
            <a:extLst/>
          </a:lstStyle>
          <a:p>
            <a:pPr>
              <a:defRPr/>
            </a:pPr>
            <a:endParaRPr lang="en-GB"/>
          </a:p>
        </p:txBody>
      </p:sp>
      <p:sp>
        <p:nvSpPr>
          <p:cNvPr id="7" name="Slide Number Placeholder 6"/>
          <p:cNvSpPr>
            <a:spLocks noGrp="1"/>
          </p:cNvSpPr>
          <p:nvPr>
            <p:ph type="sldNum" sz="quarter" idx="12"/>
          </p:nvPr>
        </p:nvSpPr>
        <p:spPr/>
        <p:txBody>
          <a:bodyPr/>
          <a:lstStyle>
            <a:extLst/>
          </a:lstStyle>
          <a:p>
            <a:fld id="{CE13A0C0-44D9-4264-94B7-237E63F83AA8}"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GB"/>
          </a:p>
        </p:txBody>
      </p:sp>
      <p:sp>
        <p:nvSpPr>
          <p:cNvPr id="8" name="Footer Placeholder 7"/>
          <p:cNvSpPr>
            <a:spLocks noGrp="1"/>
          </p:cNvSpPr>
          <p:nvPr>
            <p:ph type="ftr" sz="quarter" idx="11"/>
          </p:nvPr>
        </p:nvSpPr>
        <p:spPr/>
        <p:txBody>
          <a:bodyPr/>
          <a:lstStyle>
            <a:extLst/>
          </a:lstStyle>
          <a:p>
            <a:pPr>
              <a:defRPr/>
            </a:pPr>
            <a:endParaRPr lang="en-GB"/>
          </a:p>
        </p:txBody>
      </p:sp>
      <p:sp>
        <p:nvSpPr>
          <p:cNvPr id="9" name="Slide Number Placeholder 8"/>
          <p:cNvSpPr>
            <a:spLocks noGrp="1"/>
          </p:cNvSpPr>
          <p:nvPr>
            <p:ph type="sldNum" sz="quarter" idx="12"/>
          </p:nvPr>
        </p:nvSpPr>
        <p:spPr/>
        <p:txBody>
          <a:bodyPr/>
          <a:lstStyle>
            <a:extLst/>
          </a:lstStyle>
          <a:p>
            <a:fld id="{206E8480-462B-4256-9F5B-5D695E5FA48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GB"/>
          </a:p>
        </p:txBody>
      </p:sp>
      <p:sp>
        <p:nvSpPr>
          <p:cNvPr id="4" name="Footer Placeholder 3"/>
          <p:cNvSpPr>
            <a:spLocks noGrp="1"/>
          </p:cNvSpPr>
          <p:nvPr>
            <p:ph type="ftr" sz="quarter" idx="11"/>
          </p:nvPr>
        </p:nvSpPr>
        <p:spPr/>
        <p:txBody>
          <a:bodyPr/>
          <a:lstStyle>
            <a:extLst/>
          </a:lstStyle>
          <a:p>
            <a:pPr>
              <a:defRPr/>
            </a:pPr>
            <a:endParaRPr lang="en-GB"/>
          </a:p>
        </p:txBody>
      </p:sp>
      <p:sp>
        <p:nvSpPr>
          <p:cNvPr id="5" name="Slide Number Placeholder 4"/>
          <p:cNvSpPr>
            <a:spLocks noGrp="1"/>
          </p:cNvSpPr>
          <p:nvPr>
            <p:ph type="sldNum" sz="quarter" idx="12"/>
          </p:nvPr>
        </p:nvSpPr>
        <p:spPr/>
        <p:txBody>
          <a:bodyPr/>
          <a:lstStyle>
            <a:extLst/>
          </a:lstStyle>
          <a:p>
            <a:fld id="{79A670EA-0E7B-4F61-AEDE-B0CD95C1C346}"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GB"/>
          </a:p>
        </p:txBody>
      </p:sp>
      <p:sp>
        <p:nvSpPr>
          <p:cNvPr id="3" name="Footer Placeholder 2"/>
          <p:cNvSpPr>
            <a:spLocks noGrp="1"/>
          </p:cNvSpPr>
          <p:nvPr>
            <p:ph type="ftr" sz="quarter" idx="11"/>
          </p:nvPr>
        </p:nvSpPr>
        <p:spPr/>
        <p:txBody>
          <a:bodyPr/>
          <a:lstStyle>
            <a:extLst/>
          </a:lstStyle>
          <a:p>
            <a:pPr>
              <a:defRPr/>
            </a:pPr>
            <a:endParaRPr lang="en-GB"/>
          </a:p>
        </p:txBody>
      </p:sp>
      <p:sp>
        <p:nvSpPr>
          <p:cNvPr id="4" name="Slide Number Placeholder 3"/>
          <p:cNvSpPr>
            <a:spLocks noGrp="1"/>
          </p:cNvSpPr>
          <p:nvPr>
            <p:ph type="sldNum" sz="quarter" idx="12"/>
          </p:nvPr>
        </p:nvSpPr>
        <p:spPr/>
        <p:txBody>
          <a:bodyPr/>
          <a:lstStyle>
            <a:extLst/>
          </a:lstStyle>
          <a:p>
            <a:fld id="{B5B3B7A2-DBF0-4493-B06B-703BDFA8916D}"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GB"/>
          </a:p>
        </p:txBody>
      </p:sp>
      <p:sp>
        <p:nvSpPr>
          <p:cNvPr id="6" name="Footer Placeholder 5"/>
          <p:cNvSpPr>
            <a:spLocks noGrp="1"/>
          </p:cNvSpPr>
          <p:nvPr>
            <p:ph type="ftr" sz="quarter" idx="11"/>
          </p:nvPr>
        </p:nvSpPr>
        <p:spPr/>
        <p:txBody>
          <a:bodyPr/>
          <a:lstStyle>
            <a:extLst/>
          </a:lstStyle>
          <a:p>
            <a:pPr>
              <a:defRPr/>
            </a:pPr>
            <a:endParaRPr lang="en-GB"/>
          </a:p>
        </p:txBody>
      </p:sp>
      <p:sp>
        <p:nvSpPr>
          <p:cNvPr id="7" name="Slide Number Placeholder 6"/>
          <p:cNvSpPr>
            <a:spLocks noGrp="1"/>
          </p:cNvSpPr>
          <p:nvPr>
            <p:ph type="sldNum" sz="quarter" idx="12"/>
          </p:nvPr>
        </p:nvSpPr>
        <p:spPr/>
        <p:txBody>
          <a:bodyPr/>
          <a:lstStyle>
            <a:extLst/>
          </a:lstStyle>
          <a:p>
            <a:fld id="{6CA8AB2C-01AD-41C1-AFCE-4577212318A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C42CC15F-EA2C-4B48-A1BE-4941CEB2D08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42ED4EA-0CD5-4157-A120-D48D044550D1}"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fld id="{B5923EB5-D377-4B50-BA21-7CD1B4AC77E8}"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fld id="{05CABEEC-E429-4129-BB9A-465AD003EAF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C858B403-E76D-460C-8C70-C2DD438AFE0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CE13A0C0-44D9-4264-94B7-237E63F83AA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206E8480-462B-4256-9F5B-5D695E5FA48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79A670EA-0E7B-4F61-AEDE-B0CD95C1C34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B5B3B7A2-DBF0-4493-B06B-703BDFA8916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CA8AB2C-01AD-41C1-AFCE-4577212318A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442ED4EA-0CD5-4157-A120-D48D044550D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C5AD-D1EB-452E-AFE2-E78FE06BD92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728C5AD-D1EB-452E-AFE2-E78FE06BD92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323528" y="1844824"/>
            <a:ext cx="8137525" cy="2376264"/>
          </a:xfrm>
        </p:spPr>
        <p:txBody>
          <a:bodyPr>
            <a:noAutofit/>
          </a:bodyPr>
          <a:lstStyle/>
          <a:p>
            <a:pPr eaLnBrk="1" hangingPunct="1">
              <a:defRPr/>
            </a:pPr>
            <a:r>
              <a:rPr lang="el-GR" sz="3200" b="1" dirty="0">
                <a:solidFill>
                  <a:srgbClr val="002060"/>
                </a:solidFill>
                <a:effectLst>
                  <a:outerShdw blurRad="31750" dist="25400" dir="5400000" algn="tl" rotWithShape="0">
                    <a:srgbClr val="000000">
                      <a:alpha val="25000"/>
                    </a:srgbClr>
                  </a:outerShdw>
                </a:effectLst>
                <a:latin typeface="Arial Black" pitchFamily="34" charset="0"/>
              </a:rPr>
              <a:t>Κανονισμός 702/2014 της 24ης Ιουνίου 2014 – Γενικός Απαλλακτικός Κανονισμός για τη Γεωργία και τη Δασοκομία</a:t>
            </a:r>
            <a:endParaRPr lang="en-GB" sz="3200" b="1" dirty="0">
              <a:solidFill>
                <a:srgbClr val="002060"/>
              </a:solidFill>
              <a:effectLst>
                <a:outerShdw blurRad="31750" dist="25400" dir="5400000" algn="tl" rotWithShape="0">
                  <a:srgbClr val="000000">
                    <a:alpha val="25000"/>
                  </a:srgbClr>
                </a:outerShdw>
              </a:effectLst>
              <a:latin typeface="Arial Black" pitchFamily="34" charset="0"/>
            </a:endParaRPr>
          </a:p>
        </p:txBody>
      </p:sp>
      <p:sp>
        <p:nvSpPr>
          <p:cNvPr id="4" name="Rectangle 11"/>
          <p:cNvSpPr>
            <a:spLocks noChangeArrowheads="1"/>
          </p:cNvSpPr>
          <p:nvPr/>
        </p:nvSpPr>
        <p:spPr bwMode="auto">
          <a:xfrm>
            <a:off x="2195736" y="457512"/>
            <a:ext cx="4104455" cy="307777"/>
          </a:xfrm>
          <a:prstGeom prst="rect">
            <a:avLst/>
          </a:prstGeom>
          <a:noFill/>
          <a:ln w="9525">
            <a:noFill/>
            <a:miter lim="800000"/>
            <a:headEnd/>
            <a:tailEnd/>
          </a:ln>
        </p:spPr>
        <p:txBody>
          <a:bodyPr wrap="square" anchor="ctr">
            <a:spAutoFit/>
          </a:bodyPr>
          <a:lstStyle/>
          <a:p>
            <a:pPr algn="just" eaLnBrk="0" hangingPunct="0"/>
            <a:r>
              <a:rPr lang="el-GR" sz="1400" dirty="0">
                <a:solidFill>
                  <a:schemeClr val="tx2"/>
                </a:solidFill>
                <a:cs typeface="Times New Roman" pitchFamily="18" charset="0"/>
              </a:rPr>
              <a:t>Γραφείο Εφόρου Ελέγχου Κρατικών Ενισχύσεων    </a:t>
            </a:r>
            <a:endParaRPr lang="el-GR" sz="1400" dirty="0">
              <a:solidFill>
                <a:schemeClr val="tx2"/>
              </a:solidFill>
            </a:endParaRPr>
          </a:p>
        </p:txBody>
      </p:sp>
      <p:graphicFrame>
        <p:nvGraphicFramePr>
          <p:cNvPr id="4100" name="Object 10"/>
          <p:cNvGraphicFramePr>
            <a:graphicFrameLocks noChangeAspect="1"/>
          </p:cNvGraphicFramePr>
          <p:nvPr/>
        </p:nvGraphicFramePr>
        <p:xfrm>
          <a:off x="6000750" y="142874"/>
          <a:ext cx="2243658" cy="693837"/>
        </p:xfrm>
        <a:graphic>
          <a:graphicData uri="http://schemas.openxmlformats.org/presentationml/2006/ole">
            <p:oleObj spid="_x0000_s4100" r:id="rId3" imgW="10618266" imgH="3406075" progId="">
              <p:embed/>
            </p:oleObj>
          </a:graphicData>
        </a:graphic>
      </p:graphicFrame>
      <p:sp>
        <p:nvSpPr>
          <p:cNvPr id="6" name="Rectangle 5"/>
          <p:cNvSpPr/>
          <p:nvPr/>
        </p:nvSpPr>
        <p:spPr>
          <a:xfrm>
            <a:off x="971600" y="4581128"/>
            <a:ext cx="5580112" cy="923330"/>
          </a:xfrm>
          <a:prstGeom prst="rect">
            <a:avLst/>
          </a:prstGeom>
        </p:spPr>
        <p:txBody>
          <a:bodyPr wrap="square">
            <a:spAutoFit/>
          </a:bodyPr>
          <a:lstStyle/>
          <a:p>
            <a:pPr eaLnBrk="1" fontAlgn="auto" hangingPunct="1">
              <a:spcAft>
                <a:spcPts val="0"/>
              </a:spcAft>
              <a:buFont typeface="Arial" pitchFamily="34" charset="0"/>
              <a:buNone/>
              <a:defRPr/>
            </a:pPr>
            <a:r>
              <a:rPr lang="el-GR" sz="1800" dirty="0" smtClean="0">
                <a:solidFill>
                  <a:schemeClr val="accent4">
                    <a:lumMod val="75000"/>
                  </a:schemeClr>
                </a:solidFill>
              </a:rPr>
              <a:t>Ονούφριος </a:t>
            </a:r>
            <a:r>
              <a:rPr lang="el-GR" sz="1800" dirty="0" err="1" smtClean="0">
                <a:solidFill>
                  <a:schemeClr val="accent4">
                    <a:lumMod val="75000"/>
                  </a:schemeClr>
                </a:solidFill>
              </a:rPr>
              <a:t>Κουλλά</a:t>
            </a:r>
            <a:endParaRPr lang="el-GR" sz="1800" dirty="0" smtClean="0">
              <a:solidFill>
                <a:schemeClr val="accent4">
                  <a:lumMod val="75000"/>
                </a:schemeClr>
              </a:solidFill>
            </a:endParaRPr>
          </a:p>
          <a:p>
            <a:pPr eaLnBrk="1" fontAlgn="auto" hangingPunct="1">
              <a:spcAft>
                <a:spcPts val="0"/>
              </a:spcAft>
              <a:buFont typeface="Arial" pitchFamily="34" charset="0"/>
              <a:buNone/>
              <a:defRPr/>
            </a:pPr>
            <a:r>
              <a:rPr lang="el-GR" sz="1800" dirty="0" smtClean="0">
                <a:solidFill>
                  <a:schemeClr val="accent4">
                    <a:lumMod val="75000"/>
                  </a:schemeClr>
                </a:solidFill>
              </a:rPr>
              <a:t>Παρουσίαση  </a:t>
            </a:r>
            <a:r>
              <a:rPr lang="el-GR" sz="1800" dirty="0">
                <a:solidFill>
                  <a:schemeClr val="accent4">
                    <a:lumMod val="75000"/>
                  </a:schemeClr>
                </a:solidFill>
              </a:rPr>
              <a:t>- 16 Δεκεμβρίου 2015 </a:t>
            </a:r>
          </a:p>
          <a:p>
            <a:pPr eaLnBrk="1" fontAlgn="auto" hangingPunct="1">
              <a:spcAft>
                <a:spcPts val="0"/>
              </a:spcAft>
              <a:buFont typeface="Arial" pitchFamily="34" charset="0"/>
              <a:buNone/>
              <a:defRPr/>
            </a:pPr>
            <a:r>
              <a:rPr lang="el-GR" sz="1800" dirty="0">
                <a:solidFill>
                  <a:schemeClr val="accent4">
                    <a:lumMod val="75000"/>
                  </a:schemeClr>
                </a:solidFill>
              </a:rPr>
              <a:t>Γραφείο Εφόρου Ελέγχου Κρατικών Ενισχύσεων.</a:t>
            </a:r>
            <a:endParaRPr lang="el-GR" sz="1800" dirty="0">
              <a:solidFill>
                <a:schemeClr val="accent4">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611188" y="1557338"/>
            <a:ext cx="8161337" cy="4895850"/>
          </a:xfrm>
        </p:spPr>
        <p:txBody>
          <a:bodyPr>
            <a:normAutofit/>
          </a:bodyPr>
          <a:lstStyle/>
          <a:p>
            <a:pPr algn="just" eaLnBrk="1" hangingPunct="1">
              <a:defRPr/>
            </a:pPr>
            <a:r>
              <a:rPr lang="el-GR" sz="2600" dirty="0" smtClean="0"/>
              <a:t>Με τη διοργάνωση διαγωνισμών, εμπορικών πανηγύρεων ή εκθέσεων</a:t>
            </a:r>
          </a:p>
          <a:p>
            <a:pPr marL="0" indent="0" algn="just" eaLnBrk="1" hangingPunct="1">
              <a:buFont typeface="Wingdings" pitchFamily="2" charset="2"/>
              <a:buNone/>
              <a:defRPr/>
            </a:pPr>
            <a:endParaRPr lang="el-GR" sz="2600" dirty="0"/>
          </a:p>
          <a:p>
            <a:pPr algn="just" eaLnBrk="1" hangingPunct="1">
              <a:defRPr/>
            </a:pPr>
            <a:r>
              <a:rPr lang="el-GR" sz="2600" dirty="0" smtClean="0"/>
              <a:t>Επιλέξιμες δαπάνες</a:t>
            </a:r>
            <a:r>
              <a:rPr lang="en-US" sz="2600" dirty="0" smtClean="0"/>
              <a:t>: </a:t>
            </a:r>
            <a:r>
              <a:rPr lang="el-GR" sz="2600" dirty="0" smtClean="0"/>
              <a:t>έξοδα συμμετοχής, έξοδα ταξιδίου, κόστος δημοσιεύσεων και μίσθωμα εκθεσιακού χώρου, συμβολικά έπαθλα έως €1.000 </a:t>
            </a:r>
          </a:p>
          <a:p>
            <a:pPr algn="just" eaLnBrk="1" hangingPunct="1">
              <a:buNone/>
              <a:defRPr/>
            </a:pPr>
            <a:endParaRPr lang="el-GR" sz="2600" dirty="0"/>
          </a:p>
          <a:p>
            <a:pPr algn="just" eaLnBrk="1" hangingPunct="1">
              <a:defRPr/>
            </a:pPr>
            <a:r>
              <a:rPr lang="el-GR" sz="2600" dirty="0" smtClean="0"/>
              <a:t>Η ενίσχυση χορηγείται σε είδος ή στη βάση των πραγματικών δαπανών των γεωργών και φτάνει το 100%.</a:t>
            </a:r>
          </a:p>
          <a:p>
            <a:pPr marL="0" indent="0" algn="just" eaLnBrk="1" hangingPunct="1">
              <a:buFont typeface="Wingdings" pitchFamily="2" charset="2"/>
              <a:buNone/>
              <a:defRPr/>
            </a:pPr>
            <a:endParaRPr lang="el-GR" dirty="0" smtClean="0"/>
          </a:p>
          <a:p>
            <a:pPr eaLnBrk="1" hangingPunct="1">
              <a:defRPr/>
            </a:pPr>
            <a:endParaRPr lang="el-GR" dirty="0" smtClean="0"/>
          </a:p>
          <a:p>
            <a:pPr marL="0" indent="0" eaLnBrk="1" hangingPunct="1">
              <a:buFont typeface="Wingdings" pitchFamily="2" charset="2"/>
              <a:buNone/>
              <a:defRPr/>
            </a:pPr>
            <a:endParaRPr lang="en-GB" dirty="0" smtClean="0"/>
          </a:p>
        </p:txBody>
      </p:sp>
      <p:sp>
        <p:nvSpPr>
          <p:cNvPr id="78850" name="Rectangle 2"/>
          <p:cNvSpPr>
            <a:spLocks noGrp="1" noChangeArrowheads="1"/>
          </p:cNvSpPr>
          <p:nvPr>
            <p:ph type="title"/>
          </p:nvPr>
        </p:nvSpPr>
        <p:spPr>
          <a:xfrm>
            <a:off x="428625" y="260350"/>
            <a:ext cx="8343900" cy="865188"/>
          </a:xfrm>
        </p:spPr>
        <p:txBody>
          <a:bodyPr>
            <a:normAutofit fontScale="90000"/>
          </a:bodyPr>
          <a:lstStyle/>
          <a:p>
            <a:pPr eaLnBrk="1" hangingPunct="1">
              <a:defRPr/>
            </a:pPr>
            <a:r>
              <a:rPr lang="el-GR" sz="3600" dirty="0" smtClean="0"/>
              <a:t>Μέτρα προώθησης γεωργικών προϊόντων (άρθρο 24)</a:t>
            </a:r>
            <a:endParaRPr lang="en-GB" sz="36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484313"/>
            <a:ext cx="8424862" cy="5184775"/>
          </a:xfrm>
        </p:spPr>
        <p:txBody>
          <a:bodyPr>
            <a:normAutofit fontScale="92500"/>
          </a:bodyPr>
          <a:lstStyle/>
          <a:p>
            <a:pPr algn="just">
              <a:defRPr/>
            </a:pPr>
            <a:r>
              <a:rPr lang="el-GR" sz="2800" dirty="0" smtClean="0"/>
              <a:t>Θέσπιση εντός 3 ετών και καταβολή εντός 4 </a:t>
            </a:r>
            <a:r>
              <a:rPr lang="el-GR" sz="2800" dirty="0" smtClean="0"/>
              <a:t>ετών.</a:t>
            </a:r>
            <a:endParaRPr lang="el-GR" sz="2800" dirty="0" smtClean="0"/>
          </a:p>
          <a:p>
            <a:pPr algn="just">
              <a:defRPr/>
            </a:pPr>
            <a:r>
              <a:rPr lang="el-GR" sz="2800" dirty="0" smtClean="0"/>
              <a:t>Επιλέξιμες δαπάνες</a:t>
            </a:r>
            <a:r>
              <a:rPr lang="en-US" sz="2800" dirty="0" smtClean="0"/>
              <a:t>: </a:t>
            </a:r>
            <a:r>
              <a:rPr lang="el-GR" sz="2800" dirty="0" smtClean="0"/>
              <a:t>(α) μείωση εισοδήματος (στη βάση των προηγούμενων ετών) και (β) υλικές ζημιές (κόστος επισκευής ή οικονομική αξία πριν το δυσμενές φαινόμενο)</a:t>
            </a:r>
          </a:p>
          <a:p>
            <a:pPr algn="just">
              <a:defRPr/>
            </a:pPr>
            <a:endParaRPr lang="el-GR" sz="2800" dirty="0"/>
          </a:p>
          <a:p>
            <a:pPr algn="just">
              <a:defRPr/>
            </a:pPr>
            <a:r>
              <a:rPr lang="el-GR" sz="2800" dirty="0" smtClean="0"/>
              <a:t>Ένταση της ενίσχυσης</a:t>
            </a:r>
            <a:r>
              <a:rPr lang="en-US" sz="2800" dirty="0" smtClean="0"/>
              <a:t>: </a:t>
            </a:r>
            <a:r>
              <a:rPr lang="el-GR" sz="2800" dirty="0" smtClean="0"/>
              <a:t>80%, συμπεριλαμβανομένης τυχόν ασφαλιστικής κάλυψης και 90% για περιοχές που αντιμετωπίζουν φυσικά μειονεκτήματα.</a:t>
            </a:r>
          </a:p>
          <a:p>
            <a:pPr algn="just">
              <a:defRPr/>
            </a:pPr>
            <a:endParaRPr lang="en-US" sz="3000" dirty="0"/>
          </a:p>
        </p:txBody>
      </p:sp>
      <p:sp>
        <p:nvSpPr>
          <p:cNvPr id="2" name="Title 1"/>
          <p:cNvSpPr>
            <a:spLocks noGrp="1"/>
          </p:cNvSpPr>
          <p:nvPr>
            <p:ph type="title"/>
          </p:nvPr>
        </p:nvSpPr>
        <p:spPr>
          <a:xfrm>
            <a:off x="539750" y="228600"/>
            <a:ext cx="8208963" cy="1112838"/>
          </a:xfrm>
        </p:spPr>
        <p:txBody>
          <a:bodyPr>
            <a:normAutofit fontScale="90000"/>
          </a:bodyPr>
          <a:lstStyle/>
          <a:p>
            <a:pPr>
              <a:defRPr/>
            </a:pPr>
            <a:r>
              <a:rPr lang="el-GR" sz="3600" dirty="0" smtClean="0"/>
              <a:t>Αντιστάθμιση ζημιών από δυσμενές κλιματικό φαινόμενο (άρθρο 25)</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179388" y="1341438"/>
            <a:ext cx="8713787" cy="5516562"/>
          </a:xfrm>
        </p:spPr>
        <p:txBody>
          <a:bodyPr/>
          <a:lstStyle/>
          <a:p>
            <a:pPr algn="just" eaLnBrk="1" hangingPunct="1">
              <a:defRPr/>
            </a:pPr>
            <a:r>
              <a:rPr lang="el-GR" sz="2800" dirty="0" smtClean="0"/>
              <a:t>Ασθένειες ζώων ή φυτών για τις οποίες υπάρχουν νομοθετικές διατάξεις ή δημόσιο πρόγραμμα ή μέτρων έκτακτης </a:t>
            </a:r>
            <a:r>
              <a:rPr lang="el-GR" sz="2800" dirty="0" smtClean="0"/>
              <a:t>ανάγκης.</a:t>
            </a:r>
          </a:p>
          <a:p>
            <a:pPr algn="just" eaLnBrk="1" hangingPunct="1">
              <a:buNone/>
              <a:defRPr/>
            </a:pPr>
            <a:endParaRPr lang="el-GR" sz="2800" dirty="0" smtClean="0"/>
          </a:p>
          <a:p>
            <a:pPr algn="just" eaLnBrk="1" hangingPunct="1">
              <a:defRPr/>
            </a:pPr>
            <a:r>
              <a:rPr lang="el-GR" sz="2800" dirty="0" smtClean="0"/>
              <a:t>Πρόληψη και εξάλειψη</a:t>
            </a:r>
            <a:r>
              <a:rPr lang="en-US" sz="2800" dirty="0" smtClean="0"/>
              <a:t>: </a:t>
            </a:r>
            <a:r>
              <a:rPr lang="el-GR" sz="2800" dirty="0" smtClean="0"/>
              <a:t>αναλύσεις, έλεγχοι, δοκιμές, προληπτική θανάτωση, εμβόλια, </a:t>
            </a:r>
            <a:r>
              <a:rPr lang="el-GR" sz="2800" dirty="0" smtClean="0"/>
              <a:t>φάρμακα.</a:t>
            </a:r>
            <a:endParaRPr lang="el-GR" sz="2800" dirty="0" smtClean="0"/>
          </a:p>
          <a:p>
            <a:pPr algn="just" eaLnBrk="1" hangingPunct="1">
              <a:lnSpc>
                <a:spcPct val="90000"/>
              </a:lnSpc>
              <a:defRPr/>
            </a:pPr>
            <a:endParaRPr lang="el-GR" sz="2800" dirty="0" smtClean="0"/>
          </a:p>
          <a:p>
            <a:pPr marL="0" indent="0" algn="just" eaLnBrk="1" hangingPunct="1">
              <a:lnSpc>
                <a:spcPct val="90000"/>
              </a:lnSpc>
              <a:buFont typeface="Wingdings" pitchFamily="2" charset="2"/>
              <a:buNone/>
              <a:defRPr/>
            </a:pPr>
            <a:endParaRPr lang="en-GB" sz="2800" dirty="0" smtClean="0"/>
          </a:p>
        </p:txBody>
      </p:sp>
      <p:sp>
        <p:nvSpPr>
          <p:cNvPr id="79874" name="Rectangle 2"/>
          <p:cNvSpPr>
            <a:spLocks noGrp="1" noChangeArrowheads="1"/>
          </p:cNvSpPr>
          <p:nvPr>
            <p:ph type="title"/>
          </p:nvPr>
        </p:nvSpPr>
        <p:spPr>
          <a:xfrm>
            <a:off x="179512" y="228600"/>
            <a:ext cx="8496176" cy="968375"/>
          </a:xfrm>
        </p:spPr>
        <p:txBody>
          <a:bodyPr>
            <a:noAutofit/>
          </a:bodyPr>
          <a:lstStyle/>
          <a:p>
            <a:pPr eaLnBrk="1" hangingPunct="1">
              <a:defRPr/>
            </a:pPr>
            <a:r>
              <a:rPr lang="el-GR" sz="3000" dirty="0" smtClean="0"/>
              <a:t>Δαπάνες πρόληψης </a:t>
            </a:r>
            <a:r>
              <a:rPr lang="el-GR" sz="3000" dirty="0" smtClean="0"/>
              <a:t>και αποκατάστασης </a:t>
            </a:r>
            <a:r>
              <a:rPr lang="el-GR" sz="3000" dirty="0" smtClean="0"/>
              <a:t>ζημιών από ασθένειες (άρθρο 26</a:t>
            </a:r>
            <a:r>
              <a:rPr lang="el-GR" sz="3000" dirty="0" smtClean="0"/>
              <a:t>)            (1)</a:t>
            </a:r>
            <a:endParaRPr lang="en-GB" sz="30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179388" y="1341438"/>
            <a:ext cx="8713787" cy="5516562"/>
          </a:xfrm>
        </p:spPr>
        <p:txBody>
          <a:bodyPr/>
          <a:lstStyle/>
          <a:p>
            <a:pPr algn="just">
              <a:lnSpc>
                <a:spcPct val="90000"/>
              </a:lnSpc>
              <a:defRPr/>
            </a:pPr>
            <a:r>
              <a:rPr lang="el-GR" sz="2800" dirty="0" smtClean="0"/>
              <a:t>Αποζημίωση</a:t>
            </a:r>
            <a:r>
              <a:rPr lang="en-US" sz="2800" dirty="0" smtClean="0"/>
              <a:t>:</a:t>
            </a:r>
            <a:r>
              <a:rPr lang="el-GR" sz="2800" dirty="0" smtClean="0"/>
              <a:t> (α) η αγοραία αξία και (β) η απώλεια εισοδήματος (π.χ. απομόνωση και δυσχέρειες ανασύστασης φυτικού κεφαλαίου)</a:t>
            </a:r>
            <a:r>
              <a:rPr lang="en-US" sz="2800" dirty="0" smtClean="0"/>
              <a:t> – </a:t>
            </a:r>
            <a:r>
              <a:rPr lang="el-GR" sz="2800" dirty="0" smtClean="0"/>
              <a:t>(ισχύουν τα 3 και 4 έτη</a:t>
            </a:r>
            <a:r>
              <a:rPr lang="el-GR" sz="2800" dirty="0" smtClean="0"/>
              <a:t>).</a:t>
            </a:r>
          </a:p>
          <a:p>
            <a:pPr algn="just">
              <a:lnSpc>
                <a:spcPct val="90000"/>
              </a:lnSpc>
              <a:buNone/>
              <a:defRPr/>
            </a:pPr>
            <a:endParaRPr lang="el-GR" sz="2800" dirty="0" smtClean="0"/>
          </a:p>
          <a:p>
            <a:pPr algn="just">
              <a:lnSpc>
                <a:spcPct val="90000"/>
              </a:lnSpc>
              <a:defRPr/>
            </a:pPr>
            <a:r>
              <a:rPr lang="el-GR" sz="2800" dirty="0" smtClean="0"/>
              <a:t>Ένταση της ενίσχυσης</a:t>
            </a:r>
            <a:r>
              <a:rPr lang="en-US" sz="2800" dirty="0" smtClean="0"/>
              <a:t>: 100%</a:t>
            </a:r>
            <a:endParaRPr lang="el-GR" sz="2800" dirty="0" smtClean="0"/>
          </a:p>
          <a:p>
            <a:pPr algn="just" eaLnBrk="1" hangingPunct="1">
              <a:lnSpc>
                <a:spcPct val="90000"/>
              </a:lnSpc>
              <a:defRPr/>
            </a:pPr>
            <a:endParaRPr lang="el-GR" sz="2800" dirty="0" smtClean="0"/>
          </a:p>
          <a:p>
            <a:pPr marL="0" indent="0" algn="just" eaLnBrk="1" hangingPunct="1">
              <a:lnSpc>
                <a:spcPct val="90000"/>
              </a:lnSpc>
              <a:buFont typeface="Wingdings" pitchFamily="2" charset="2"/>
              <a:buNone/>
              <a:defRPr/>
            </a:pPr>
            <a:endParaRPr lang="en-GB" sz="2800" dirty="0" smtClean="0"/>
          </a:p>
        </p:txBody>
      </p:sp>
      <p:sp>
        <p:nvSpPr>
          <p:cNvPr id="79874" name="Rectangle 2"/>
          <p:cNvSpPr>
            <a:spLocks noGrp="1" noChangeArrowheads="1"/>
          </p:cNvSpPr>
          <p:nvPr>
            <p:ph type="title"/>
          </p:nvPr>
        </p:nvSpPr>
        <p:spPr>
          <a:xfrm>
            <a:off x="179512" y="228600"/>
            <a:ext cx="8496176" cy="968375"/>
          </a:xfrm>
        </p:spPr>
        <p:txBody>
          <a:bodyPr>
            <a:noAutofit/>
          </a:bodyPr>
          <a:lstStyle/>
          <a:p>
            <a:pPr eaLnBrk="1" hangingPunct="1">
              <a:defRPr/>
            </a:pPr>
            <a:r>
              <a:rPr lang="el-GR" sz="3000" dirty="0" smtClean="0"/>
              <a:t>Δαπάνες πρόληψης </a:t>
            </a:r>
            <a:r>
              <a:rPr lang="el-GR" sz="3000" dirty="0" smtClean="0"/>
              <a:t>και αποκατάστασης </a:t>
            </a:r>
            <a:r>
              <a:rPr lang="el-GR" sz="3000" dirty="0" smtClean="0"/>
              <a:t>ζημιών από ασθένειες (άρθρο 26</a:t>
            </a:r>
            <a:r>
              <a:rPr lang="el-GR" sz="3000" dirty="0" smtClean="0"/>
              <a:t>)          (2)</a:t>
            </a:r>
            <a:endParaRPr lang="en-GB" sz="3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1027"/>
          <p:cNvSpPr>
            <a:spLocks noGrp="1" noChangeArrowheads="1"/>
          </p:cNvSpPr>
          <p:nvPr>
            <p:ph idx="1"/>
          </p:nvPr>
        </p:nvSpPr>
        <p:spPr>
          <a:xfrm>
            <a:off x="323850" y="1268760"/>
            <a:ext cx="8496300" cy="5184576"/>
          </a:xfrm>
        </p:spPr>
        <p:txBody>
          <a:bodyPr>
            <a:normAutofit fontScale="92500" lnSpcReduction="10000"/>
          </a:bodyPr>
          <a:lstStyle/>
          <a:p>
            <a:pPr algn="just" eaLnBrk="1" hangingPunct="1">
              <a:defRPr/>
            </a:pPr>
            <a:r>
              <a:rPr lang="el-GR" sz="2800" dirty="0" smtClean="0"/>
              <a:t>100% του διοικητικού κόστους για τη δημιουργία και την τήρηση γενεαλογικών μητρώων των </a:t>
            </a:r>
            <a:r>
              <a:rPr lang="el-GR" sz="2800" dirty="0" smtClean="0"/>
              <a:t>ζώων.</a:t>
            </a:r>
            <a:endParaRPr lang="el-GR" sz="2800" dirty="0" smtClean="0"/>
          </a:p>
          <a:p>
            <a:pPr algn="just" eaLnBrk="1" hangingPunct="1">
              <a:defRPr/>
            </a:pPr>
            <a:r>
              <a:rPr lang="el-GR" sz="2800" dirty="0" smtClean="0"/>
              <a:t>70% του κόστους των δοκιμών για τη γενετική ποιότητα των ζώων (με εξαίρεση τους συνήθεις ελέγχους ποιότητας του γάλακτος)</a:t>
            </a:r>
            <a:endParaRPr lang="el-GR" sz="2800" dirty="0"/>
          </a:p>
          <a:p>
            <a:pPr algn="just" eaLnBrk="1" hangingPunct="1">
              <a:defRPr/>
            </a:pPr>
            <a:r>
              <a:rPr lang="el-GR" sz="2800" dirty="0" smtClean="0"/>
              <a:t>100% του κόστους απομάκρυνσης των νεκρών ζώων και 75% του κόστους καταστροφής (100% αν επιβληθούν τέλη στον τομέα του κρέατος</a:t>
            </a:r>
            <a:r>
              <a:rPr lang="el-GR" sz="2800" dirty="0" smtClean="0"/>
              <a:t>).</a:t>
            </a:r>
            <a:endParaRPr lang="el-GR" sz="2800" dirty="0" smtClean="0"/>
          </a:p>
          <a:p>
            <a:pPr algn="just" eaLnBrk="1" hangingPunct="1">
              <a:defRPr/>
            </a:pPr>
            <a:r>
              <a:rPr lang="el-GR" sz="2800" dirty="0" smtClean="0"/>
              <a:t>Οι ενισχύσεις χορηγούνται σε είδος και δεν συνεπάγεται άμεσες πληρωμές στους δικαιούχους.</a:t>
            </a:r>
          </a:p>
          <a:p>
            <a:pPr eaLnBrk="1" hangingPunct="1">
              <a:defRPr/>
            </a:pPr>
            <a:endParaRPr lang="el-GR" sz="2800" dirty="0" smtClean="0"/>
          </a:p>
          <a:p>
            <a:pPr eaLnBrk="1" hangingPunct="1">
              <a:buFont typeface="Wingdings" pitchFamily="2" charset="2"/>
              <a:buNone/>
              <a:defRPr/>
            </a:pPr>
            <a:endParaRPr lang="el-GR" sz="2800" dirty="0" smtClean="0"/>
          </a:p>
          <a:p>
            <a:pPr eaLnBrk="1" hangingPunct="1">
              <a:defRPr/>
            </a:pPr>
            <a:endParaRPr lang="en-GB" sz="2800" dirty="0" smtClean="0"/>
          </a:p>
        </p:txBody>
      </p:sp>
      <p:sp>
        <p:nvSpPr>
          <p:cNvPr id="80898" name="Rectangle 1026"/>
          <p:cNvSpPr>
            <a:spLocks noGrp="1" noChangeArrowheads="1"/>
          </p:cNvSpPr>
          <p:nvPr>
            <p:ph type="title"/>
          </p:nvPr>
        </p:nvSpPr>
        <p:spPr>
          <a:xfrm>
            <a:off x="446088" y="260350"/>
            <a:ext cx="7866062" cy="990600"/>
          </a:xfrm>
        </p:spPr>
        <p:txBody>
          <a:bodyPr>
            <a:normAutofit fontScale="90000"/>
          </a:bodyPr>
          <a:lstStyle/>
          <a:p>
            <a:pPr eaLnBrk="1" hangingPunct="1">
              <a:defRPr/>
            </a:pPr>
            <a:r>
              <a:rPr lang="el-GR" sz="3200" dirty="0" smtClean="0"/>
              <a:t>Ενισχύσεις στην κτηνοτροφία και για νεκρά ζώα (άρθρο 27)</a:t>
            </a:r>
            <a:endParaRPr lang="en-GB" sz="32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052736"/>
            <a:ext cx="8497887" cy="5400600"/>
          </a:xfrm>
        </p:spPr>
        <p:txBody>
          <a:bodyPr>
            <a:normAutofit lnSpcReduction="10000"/>
          </a:bodyPr>
          <a:lstStyle/>
          <a:p>
            <a:pPr algn="just">
              <a:defRPr/>
            </a:pPr>
            <a:r>
              <a:rPr lang="el-GR" sz="2800" dirty="0" smtClean="0"/>
              <a:t>Όροι</a:t>
            </a:r>
            <a:r>
              <a:rPr lang="en-US" sz="2800" dirty="0" smtClean="0"/>
              <a:t>: </a:t>
            </a:r>
            <a:r>
              <a:rPr lang="el-GR" sz="2800" dirty="0" smtClean="0"/>
              <a:t>(α)οι ενισχύσεις δεν αποτελούν εμπόδιο στη λειτουργία της εσωτερικής αγοράς, (β) δεν περιορίζονται στην ασφαλιστική κάλυψη από μία μόνο ασφαλιστική εταιρεία και (γ) δεν υπάρχει όρος ότι το συμβόλαιο θα συναφθεί από εταιρεία εγκατεστημένη στο οικείο κράτος </a:t>
            </a:r>
            <a:r>
              <a:rPr lang="el-GR" sz="2800" dirty="0" smtClean="0"/>
              <a:t>μέλος.</a:t>
            </a:r>
            <a:endParaRPr lang="el-GR" sz="2800" dirty="0" smtClean="0"/>
          </a:p>
          <a:p>
            <a:pPr algn="just">
              <a:defRPr/>
            </a:pPr>
            <a:r>
              <a:rPr lang="el-GR" sz="2800" dirty="0" smtClean="0"/>
              <a:t>Κάλυψη</a:t>
            </a:r>
            <a:r>
              <a:rPr lang="en-US" sz="2800" dirty="0" smtClean="0"/>
              <a:t>: </a:t>
            </a:r>
            <a:r>
              <a:rPr lang="el-GR" sz="2800" dirty="0" smtClean="0"/>
              <a:t>(α) θεομηνίες, (β) δυσμενή κλιματικά φαινόμενα, (γ) ασθένειες ζώων και φυτών, (δ) προστατευόμενα </a:t>
            </a:r>
            <a:r>
              <a:rPr lang="el-GR" sz="2800" dirty="0" smtClean="0"/>
              <a:t>ζώα.</a:t>
            </a:r>
            <a:endParaRPr lang="el-GR" sz="2800" dirty="0" smtClean="0"/>
          </a:p>
          <a:p>
            <a:pPr algn="just">
              <a:defRPr/>
            </a:pPr>
            <a:r>
              <a:rPr lang="el-GR" sz="2800" dirty="0" smtClean="0"/>
              <a:t> Ένταση της ενίσχυσης</a:t>
            </a:r>
            <a:r>
              <a:rPr lang="en-US" sz="2800" dirty="0" smtClean="0"/>
              <a:t>: </a:t>
            </a:r>
            <a:r>
              <a:rPr lang="el-GR" sz="2800" dirty="0" smtClean="0"/>
              <a:t>65% του κόστους </a:t>
            </a:r>
            <a:r>
              <a:rPr lang="el-GR" sz="2800" dirty="0" smtClean="0"/>
              <a:t>ασφαλίστρων.</a:t>
            </a:r>
            <a:endParaRPr lang="el-GR" sz="2800" dirty="0" smtClean="0"/>
          </a:p>
          <a:p>
            <a:pPr algn="just">
              <a:defRPr/>
            </a:pPr>
            <a:endParaRPr lang="en-US" sz="2800" dirty="0"/>
          </a:p>
        </p:txBody>
      </p:sp>
      <p:sp>
        <p:nvSpPr>
          <p:cNvPr id="2" name="Title 1"/>
          <p:cNvSpPr>
            <a:spLocks noGrp="1"/>
          </p:cNvSpPr>
          <p:nvPr>
            <p:ph type="title"/>
          </p:nvPr>
        </p:nvSpPr>
        <p:spPr>
          <a:xfrm>
            <a:off x="685800" y="1"/>
            <a:ext cx="7772400" cy="1052736"/>
          </a:xfrm>
        </p:spPr>
        <p:txBody>
          <a:bodyPr>
            <a:normAutofit fontScale="90000"/>
          </a:bodyPr>
          <a:lstStyle/>
          <a:p>
            <a:pPr>
              <a:defRPr/>
            </a:pPr>
            <a:r>
              <a:rPr lang="el-GR" sz="3600" dirty="0" smtClean="0"/>
              <a:t>Ενισχύσεις για την πληρωμή ασφαλίστρων (άρθρο 28)</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412777"/>
            <a:ext cx="8424862" cy="4896544"/>
          </a:xfrm>
        </p:spPr>
        <p:txBody>
          <a:bodyPr>
            <a:normAutofit fontScale="92500"/>
          </a:bodyPr>
          <a:lstStyle/>
          <a:p>
            <a:pPr algn="just">
              <a:defRPr/>
            </a:pPr>
            <a:r>
              <a:rPr lang="el-GR" sz="2800" dirty="0" smtClean="0"/>
              <a:t>Επενδυτικές ενισχύσεις για πολιτιστική και φυσική κληρονομιά υπό μορφή φυσικών τοπίων και κτηρίων, επισήμως αναγνωρισμένων, που βρίσκονται εντός γεωργικών εκμεταλλεύσεων.</a:t>
            </a:r>
          </a:p>
          <a:p>
            <a:pPr marL="0" indent="0" algn="just">
              <a:buFont typeface="Wingdings" pitchFamily="2" charset="2"/>
              <a:buNone/>
              <a:defRPr/>
            </a:pPr>
            <a:endParaRPr lang="el-GR" sz="2800" dirty="0" smtClean="0"/>
          </a:p>
          <a:p>
            <a:pPr algn="just">
              <a:defRPr/>
            </a:pPr>
            <a:r>
              <a:rPr lang="el-GR" sz="2800" dirty="0" smtClean="0"/>
              <a:t>Επιλέξιμες δαπάνες</a:t>
            </a:r>
            <a:r>
              <a:rPr lang="en-US" sz="2800" dirty="0" smtClean="0"/>
              <a:t>: </a:t>
            </a:r>
            <a:r>
              <a:rPr lang="el-GR" sz="2800" dirty="0" smtClean="0"/>
              <a:t>(α) ενσώματα στοιχεία ενεργητικού και (β) κεφαλαιουχικός εξοπλισμός (μέχρι €10.000 ετησίως).</a:t>
            </a:r>
          </a:p>
          <a:p>
            <a:pPr marL="0" indent="0" algn="just">
              <a:buFont typeface="Wingdings" pitchFamily="2" charset="2"/>
              <a:buNone/>
              <a:defRPr/>
            </a:pPr>
            <a:endParaRPr lang="el-GR" sz="2800" dirty="0" smtClean="0"/>
          </a:p>
          <a:p>
            <a:pPr algn="just">
              <a:defRPr/>
            </a:pPr>
            <a:r>
              <a:rPr lang="el-GR" sz="2800" dirty="0" smtClean="0"/>
              <a:t>Ένταση της ενίσχυσης</a:t>
            </a:r>
            <a:r>
              <a:rPr lang="en-US" sz="2800" dirty="0" smtClean="0"/>
              <a:t>: </a:t>
            </a:r>
            <a:r>
              <a:rPr lang="el-GR" sz="2800" dirty="0" smtClean="0"/>
              <a:t>100% </a:t>
            </a:r>
            <a:endParaRPr lang="en-US" sz="2800" dirty="0"/>
          </a:p>
        </p:txBody>
      </p:sp>
      <p:sp>
        <p:nvSpPr>
          <p:cNvPr id="2" name="Title 1"/>
          <p:cNvSpPr>
            <a:spLocks noGrp="1"/>
          </p:cNvSpPr>
          <p:nvPr>
            <p:ph type="title"/>
          </p:nvPr>
        </p:nvSpPr>
        <p:spPr/>
        <p:txBody>
          <a:bodyPr>
            <a:normAutofit fontScale="90000"/>
          </a:bodyPr>
          <a:lstStyle/>
          <a:p>
            <a:pPr>
              <a:defRPr/>
            </a:pPr>
            <a:r>
              <a:rPr lang="el-GR" sz="3600" dirty="0" smtClean="0"/>
              <a:t>Διατήρηση πολιτιστικής και φυσικής κληρονομιάς (άρθρο 29)</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124745"/>
            <a:ext cx="8856663" cy="5184576"/>
          </a:xfrm>
        </p:spPr>
        <p:txBody>
          <a:bodyPr>
            <a:normAutofit/>
          </a:bodyPr>
          <a:lstStyle/>
          <a:p>
            <a:pPr algn="just">
              <a:lnSpc>
                <a:spcPct val="150000"/>
              </a:lnSpc>
              <a:defRPr/>
            </a:pPr>
            <a:r>
              <a:rPr lang="el-GR" dirty="0" smtClean="0"/>
              <a:t>Τα καθεστώτα θεσπίζονται εντός 3 ετών και η ενίσχυση καταβάλλεται εντός 4 </a:t>
            </a:r>
            <a:r>
              <a:rPr lang="el-GR" dirty="0" smtClean="0"/>
              <a:t>ετών.</a:t>
            </a:r>
            <a:endParaRPr lang="el-GR" dirty="0" smtClean="0"/>
          </a:p>
          <a:p>
            <a:pPr algn="just">
              <a:lnSpc>
                <a:spcPct val="110000"/>
              </a:lnSpc>
              <a:defRPr/>
            </a:pPr>
            <a:r>
              <a:rPr lang="el-GR" dirty="0" smtClean="0"/>
              <a:t>Επιλέξιμες δαπάνες</a:t>
            </a:r>
            <a:r>
              <a:rPr lang="en-US" dirty="0" smtClean="0"/>
              <a:t>: </a:t>
            </a:r>
            <a:r>
              <a:rPr lang="el-GR" dirty="0" smtClean="0"/>
              <a:t>(α) υλικές ζημιές στοιχείων ενεργητικού (κόστος επισκευής ή μείωση στην αγοραία αξία) και (β) απώλεια εισοδήματος (στη βάση προηγούμενων ετών</a:t>
            </a:r>
            <a:r>
              <a:rPr lang="el-GR" dirty="0" smtClean="0"/>
              <a:t>).</a:t>
            </a:r>
            <a:endParaRPr lang="el-GR" dirty="0" smtClean="0"/>
          </a:p>
          <a:p>
            <a:pPr algn="just">
              <a:defRPr/>
            </a:pPr>
            <a:r>
              <a:rPr lang="el-GR" dirty="0" smtClean="0"/>
              <a:t>Η ενίσχυση μειώνεται κατά το ποσό άλλων δαπανών που δεν </a:t>
            </a:r>
            <a:r>
              <a:rPr lang="el-GR" dirty="0" smtClean="0"/>
              <a:t>πραγματοποιήθηκαν.</a:t>
            </a:r>
            <a:endParaRPr lang="el-GR" dirty="0" smtClean="0"/>
          </a:p>
          <a:p>
            <a:pPr algn="just">
              <a:lnSpc>
                <a:spcPct val="150000"/>
              </a:lnSpc>
              <a:defRPr/>
            </a:pPr>
            <a:r>
              <a:rPr lang="el-GR" dirty="0" smtClean="0"/>
              <a:t>Ένταση</a:t>
            </a:r>
            <a:r>
              <a:rPr lang="en-US" dirty="0" smtClean="0"/>
              <a:t>: </a:t>
            </a:r>
            <a:r>
              <a:rPr lang="el-GR" dirty="0" smtClean="0"/>
              <a:t>100% </a:t>
            </a:r>
            <a:endParaRPr lang="en-US" dirty="0"/>
          </a:p>
        </p:txBody>
      </p:sp>
      <p:sp>
        <p:nvSpPr>
          <p:cNvPr id="2" name="Title 1"/>
          <p:cNvSpPr>
            <a:spLocks noGrp="1"/>
          </p:cNvSpPr>
          <p:nvPr>
            <p:ph type="title"/>
          </p:nvPr>
        </p:nvSpPr>
        <p:spPr>
          <a:xfrm>
            <a:off x="685800" y="228600"/>
            <a:ext cx="7772400" cy="896938"/>
          </a:xfrm>
        </p:spPr>
        <p:txBody>
          <a:bodyPr>
            <a:normAutofit fontScale="90000"/>
          </a:bodyPr>
          <a:lstStyle/>
          <a:p>
            <a:pPr>
              <a:defRPr/>
            </a:pPr>
            <a:r>
              <a:rPr lang="el-GR" sz="3600" dirty="0" smtClean="0"/>
              <a:t>Αποκατάσταση ζημιών από θεομηνίες (άρθρο 30)</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41425"/>
            <a:ext cx="8640960" cy="5283200"/>
          </a:xfrm>
        </p:spPr>
        <p:txBody>
          <a:bodyPr>
            <a:normAutofit/>
          </a:bodyPr>
          <a:lstStyle/>
          <a:p>
            <a:pPr algn="just">
              <a:defRPr/>
            </a:pPr>
            <a:r>
              <a:rPr lang="el-GR" dirty="0" smtClean="0"/>
              <a:t>Δημοσίευση στο διαδίκτυο του ενισχυόμενου ερευνητικού </a:t>
            </a:r>
            <a:r>
              <a:rPr lang="el-GR" dirty="0" smtClean="0"/>
              <a:t>έργου</a:t>
            </a:r>
            <a:endParaRPr lang="el-GR" dirty="0" smtClean="0"/>
          </a:p>
          <a:p>
            <a:pPr algn="just">
              <a:defRPr/>
            </a:pPr>
            <a:r>
              <a:rPr lang="el-GR" dirty="0" smtClean="0"/>
              <a:t>Τα αποτελέσματα διατίθενται δωρεάν (παραμένουν διαθέσιμα στο διαδίκτυο για 5 έτη</a:t>
            </a:r>
            <a:r>
              <a:rPr lang="el-GR" dirty="0" smtClean="0"/>
              <a:t>)</a:t>
            </a:r>
            <a:endParaRPr lang="el-GR" dirty="0" smtClean="0"/>
          </a:p>
          <a:p>
            <a:pPr algn="just">
              <a:defRPr/>
            </a:pPr>
            <a:r>
              <a:rPr lang="el-GR" dirty="0" smtClean="0"/>
              <a:t>Επιλέξιμες </a:t>
            </a:r>
            <a:r>
              <a:rPr lang="el-GR" dirty="0" smtClean="0"/>
              <a:t>δαπάνες</a:t>
            </a:r>
            <a:r>
              <a:rPr lang="en-US" dirty="0" smtClean="0"/>
              <a:t>: </a:t>
            </a:r>
            <a:r>
              <a:rPr lang="el-GR" dirty="0" smtClean="0"/>
              <a:t>δαπάνες </a:t>
            </a:r>
            <a:r>
              <a:rPr lang="el-GR" dirty="0" smtClean="0"/>
              <a:t>προσωπικού, εξοπλισμός</a:t>
            </a:r>
            <a:r>
              <a:rPr lang="el-GR" dirty="0" smtClean="0"/>
              <a:t>, δαπάνες κτηρίων, αγορά υπηρεσιών, κόστος </a:t>
            </a:r>
            <a:r>
              <a:rPr lang="el-GR" dirty="0" smtClean="0"/>
              <a:t>υλικών</a:t>
            </a:r>
            <a:endParaRPr lang="el-GR" dirty="0" smtClean="0"/>
          </a:p>
          <a:p>
            <a:pPr algn="just">
              <a:defRPr/>
            </a:pPr>
            <a:r>
              <a:rPr lang="el-GR" dirty="0" smtClean="0"/>
              <a:t>Ένταση</a:t>
            </a:r>
            <a:r>
              <a:rPr lang="en-US" dirty="0" smtClean="0"/>
              <a:t>: 100%</a:t>
            </a:r>
            <a:r>
              <a:rPr lang="el-GR" dirty="0" smtClean="0"/>
              <a:t> </a:t>
            </a:r>
          </a:p>
          <a:p>
            <a:pPr algn="just">
              <a:defRPr/>
            </a:pPr>
            <a:endParaRPr lang="en-US" sz="2800" dirty="0"/>
          </a:p>
        </p:txBody>
      </p:sp>
      <p:sp>
        <p:nvSpPr>
          <p:cNvPr id="2" name="Title 1"/>
          <p:cNvSpPr>
            <a:spLocks noGrp="1"/>
          </p:cNvSpPr>
          <p:nvPr>
            <p:ph type="title"/>
          </p:nvPr>
        </p:nvSpPr>
        <p:spPr>
          <a:xfrm>
            <a:off x="685800" y="260350"/>
            <a:ext cx="7772400" cy="1152525"/>
          </a:xfrm>
        </p:spPr>
        <p:txBody>
          <a:bodyPr>
            <a:normAutofit fontScale="90000"/>
          </a:bodyPr>
          <a:lstStyle/>
          <a:p>
            <a:pPr>
              <a:defRPr/>
            </a:pPr>
            <a:r>
              <a:rPr lang="el-GR" dirty="0"/>
              <a:t>Έ</a:t>
            </a:r>
            <a:r>
              <a:rPr lang="el-GR" sz="3600" dirty="0" smtClean="0"/>
              <a:t>ρευνα και Ανάπτυξη στη Γεωργία και δασοκομία (άρθρο 31)</a:t>
            </a:r>
            <a:br>
              <a:rPr lang="el-GR" sz="3600" dirty="0" smtClean="0"/>
            </a:br>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052513"/>
            <a:ext cx="8569325" cy="5472112"/>
          </a:xfrm>
        </p:spPr>
        <p:txBody>
          <a:bodyPr/>
          <a:lstStyle/>
          <a:p>
            <a:pPr>
              <a:defRPr/>
            </a:pPr>
            <a:r>
              <a:rPr lang="el-GR" dirty="0" smtClean="0"/>
              <a:t>Στα πλαίσια του Προγράμματος Αγροτικής Ανάπτυξης είτε</a:t>
            </a:r>
            <a:r>
              <a:rPr lang="en-US" dirty="0" smtClean="0"/>
              <a:t>:</a:t>
            </a:r>
          </a:p>
          <a:p>
            <a:pPr>
              <a:defRPr/>
            </a:pPr>
            <a:endParaRPr lang="en-US" dirty="0"/>
          </a:p>
          <a:p>
            <a:pPr marL="0" indent="0">
              <a:buFont typeface="Wingdings" pitchFamily="2" charset="2"/>
              <a:buNone/>
              <a:defRPr/>
            </a:pPr>
            <a:r>
              <a:rPr lang="en-US" dirty="0" smtClean="0"/>
              <a:t>(</a:t>
            </a:r>
            <a:r>
              <a:rPr lang="el-GR" dirty="0" smtClean="0"/>
              <a:t>α) ως ενίσχυση συγχρηματοδοτούμενη από το ΕΓΤΑΑ,   </a:t>
            </a:r>
          </a:p>
          <a:p>
            <a:pPr marL="0" indent="0">
              <a:buFont typeface="Wingdings" pitchFamily="2" charset="2"/>
              <a:buNone/>
              <a:defRPr/>
            </a:pPr>
            <a:r>
              <a:rPr lang="el-GR" dirty="0"/>
              <a:t> </a:t>
            </a:r>
            <a:r>
              <a:rPr lang="el-GR" dirty="0" smtClean="0"/>
              <a:t>                           ή</a:t>
            </a:r>
          </a:p>
          <a:p>
            <a:pPr marL="0" indent="0">
              <a:buFont typeface="Wingdings" pitchFamily="2" charset="2"/>
              <a:buNone/>
              <a:defRPr/>
            </a:pPr>
            <a:endParaRPr lang="el-GR" dirty="0"/>
          </a:p>
          <a:p>
            <a:pPr marL="0" indent="0">
              <a:buFont typeface="Wingdings" pitchFamily="2" charset="2"/>
              <a:buNone/>
              <a:defRPr/>
            </a:pPr>
            <a:r>
              <a:rPr lang="el-GR" dirty="0" smtClean="0"/>
              <a:t>(β) ως πρόσθετη εθνική χρηματοδότηση</a:t>
            </a:r>
            <a:endParaRPr lang="en-US" dirty="0"/>
          </a:p>
        </p:txBody>
      </p:sp>
      <p:sp>
        <p:nvSpPr>
          <p:cNvPr id="2" name="Title 1"/>
          <p:cNvSpPr>
            <a:spLocks noGrp="1"/>
          </p:cNvSpPr>
          <p:nvPr>
            <p:ph type="title"/>
          </p:nvPr>
        </p:nvSpPr>
        <p:spPr>
          <a:xfrm>
            <a:off x="685800" y="228600"/>
            <a:ext cx="7772400" cy="823913"/>
          </a:xfrm>
        </p:spPr>
        <p:txBody>
          <a:bodyPr/>
          <a:lstStyle/>
          <a:p>
            <a:pPr>
              <a:defRPr/>
            </a:pPr>
            <a:r>
              <a:rPr lang="el-GR" sz="3600" dirty="0" smtClean="0"/>
              <a:t>Ενισχύσεις στη δασοκομία</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395288" y="228600"/>
            <a:ext cx="8137525" cy="1760538"/>
          </a:xfrm>
        </p:spPr>
        <p:txBody>
          <a:bodyPr>
            <a:noAutofit/>
          </a:bodyPr>
          <a:lstStyle/>
          <a:p>
            <a:pPr eaLnBrk="1" hangingPunct="1">
              <a:defRPr/>
            </a:pPr>
            <a:r>
              <a:rPr lang="el-GR" sz="3200" b="1" dirty="0">
                <a:solidFill>
                  <a:srgbClr val="002060"/>
                </a:solidFill>
                <a:effectLst>
                  <a:outerShdw blurRad="31750" dist="25400" dir="5400000" algn="tl" rotWithShape="0">
                    <a:srgbClr val="000000">
                      <a:alpha val="25000"/>
                    </a:srgbClr>
                  </a:outerShdw>
                </a:effectLst>
                <a:latin typeface="Arial Black" pitchFamily="34" charset="0"/>
              </a:rPr>
              <a:t>Κανονισμός 702/2014 της 24ης Ιουνίου 2014 – Γενικός Απαλλακτικός Κανονισμός για τη Γεωργία και τη Δασοκομία</a:t>
            </a:r>
            <a:endParaRPr lang="en-GB" sz="3200" b="1" dirty="0">
              <a:solidFill>
                <a:srgbClr val="002060"/>
              </a:solidFill>
              <a:effectLst>
                <a:outerShdw blurRad="31750" dist="25400" dir="5400000" algn="tl" rotWithShape="0">
                  <a:srgbClr val="000000">
                    <a:alpha val="25000"/>
                  </a:srgbClr>
                </a:outerShdw>
              </a:effectLst>
              <a:latin typeface="Arial Black" pitchFamily="34" charset="0"/>
            </a:endParaRPr>
          </a:p>
        </p:txBody>
      </p:sp>
      <p:sp>
        <p:nvSpPr>
          <p:cNvPr id="74755" name="Rectangle 3"/>
          <p:cNvSpPr>
            <a:spLocks noGrp="1" noChangeArrowheads="1"/>
          </p:cNvSpPr>
          <p:nvPr>
            <p:ph type="subTitle" idx="1"/>
          </p:nvPr>
        </p:nvSpPr>
        <p:spPr>
          <a:xfrm>
            <a:off x="250825" y="1988841"/>
            <a:ext cx="8713788" cy="4392910"/>
          </a:xfrm>
        </p:spPr>
        <p:txBody>
          <a:bodyPr/>
          <a:lstStyle/>
          <a:p>
            <a:pPr algn="l" eaLnBrk="1" hangingPunct="1">
              <a:lnSpc>
                <a:spcPct val="150000"/>
              </a:lnSpc>
              <a:buFont typeface="Arial" pitchFamily="34" charset="0"/>
              <a:buChar char="•"/>
              <a:defRPr/>
            </a:pPr>
            <a:r>
              <a:rPr lang="el-GR" sz="2400" dirty="0" smtClean="0">
                <a:solidFill>
                  <a:schemeClr val="tx1"/>
                </a:solidFill>
              </a:rPr>
              <a:t>  Γεωργία</a:t>
            </a:r>
            <a:r>
              <a:rPr lang="en-US" sz="2400" dirty="0" smtClean="0">
                <a:solidFill>
                  <a:schemeClr val="tx1"/>
                </a:solidFill>
              </a:rPr>
              <a:t>:</a:t>
            </a:r>
            <a:r>
              <a:rPr lang="el-GR" sz="2400" dirty="0" smtClean="0">
                <a:solidFill>
                  <a:schemeClr val="tx1"/>
                </a:solidFill>
              </a:rPr>
              <a:t>18 κατηγορίες </a:t>
            </a:r>
            <a:r>
              <a:rPr lang="el-GR" sz="2400" dirty="0" smtClean="0">
                <a:solidFill>
                  <a:schemeClr val="tx1"/>
                </a:solidFill>
              </a:rPr>
              <a:t>ενισχύσεων   </a:t>
            </a:r>
            <a:r>
              <a:rPr lang="en-US" sz="2400" dirty="0" smtClean="0">
                <a:solidFill>
                  <a:schemeClr val="tx1"/>
                </a:solidFill>
              </a:rPr>
              <a:t>(</a:t>
            </a:r>
            <a:r>
              <a:rPr lang="el-GR" sz="2400" dirty="0" smtClean="0">
                <a:solidFill>
                  <a:schemeClr val="tx1"/>
                </a:solidFill>
              </a:rPr>
              <a:t>άρθρα 14 - 31)</a:t>
            </a:r>
          </a:p>
          <a:p>
            <a:pPr algn="l" eaLnBrk="1" hangingPunct="1">
              <a:lnSpc>
                <a:spcPct val="150000"/>
              </a:lnSpc>
              <a:buFont typeface="Arial" pitchFamily="34" charset="0"/>
              <a:buChar char="•"/>
              <a:defRPr/>
            </a:pPr>
            <a:r>
              <a:rPr lang="el-GR" sz="2400" dirty="0" smtClean="0">
                <a:solidFill>
                  <a:schemeClr val="tx1"/>
                </a:solidFill>
              </a:rPr>
              <a:t> </a:t>
            </a:r>
            <a:r>
              <a:rPr lang="el-GR" sz="2400" dirty="0" smtClean="0">
                <a:solidFill>
                  <a:schemeClr val="tx1"/>
                </a:solidFill>
              </a:rPr>
              <a:t> Δασοκομία</a:t>
            </a:r>
            <a:r>
              <a:rPr lang="en-US" sz="2400" dirty="0" smtClean="0">
                <a:solidFill>
                  <a:schemeClr val="tx1"/>
                </a:solidFill>
              </a:rPr>
              <a:t>: </a:t>
            </a:r>
            <a:r>
              <a:rPr lang="el-GR" sz="2400" dirty="0" smtClean="0">
                <a:solidFill>
                  <a:schemeClr val="tx1"/>
                </a:solidFill>
              </a:rPr>
              <a:t>12 κατηγορίες </a:t>
            </a:r>
            <a:r>
              <a:rPr lang="el-GR" sz="2400" dirty="0" smtClean="0">
                <a:solidFill>
                  <a:schemeClr val="tx1"/>
                </a:solidFill>
              </a:rPr>
              <a:t>ενισχύσεων </a:t>
            </a:r>
            <a:r>
              <a:rPr lang="el-GR" sz="2400" dirty="0" smtClean="0">
                <a:solidFill>
                  <a:schemeClr val="tx1"/>
                </a:solidFill>
              </a:rPr>
              <a:t>(άρθρα </a:t>
            </a:r>
            <a:r>
              <a:rPr lang="el-GR" sz="2400" dirty="0" smtClean="0">
                <a:solidFill>
                  <a:schemeClr val="tx1"/>
                </a:solidFill>
              </a:rPr>
              <a:t>32-43)</a:t>
            </a:r>
          </a:p>
          <a:p>
            <a:pPr algn="l" eaLnBrk="1" hangingPunct="1">
              <a:lnSpc>
                <a:spcPct val="150000"/>
              </a:lnSpc>
              <a:buFont typeface="Arial" pitchFamily="34" charset="0"/>
              <a:buChar char="•"/>
              <a:defRPr/>
            </a:pPr>
            <a:r>
              <a:rPr lang="el-GR" sz="2400" dirty="0" smtClean="0">
                <a:solidFill>
                  <a:schemeClr val="tx1"/>
                </a:solidFill>
              </a:rPr>
              <a:t>+ </a:t>
            </a:r>
            <a:r>
              <a:rPr lang="el-GR" sz="2400" dirty="0" smtClean="0">
                <a:solidFill>
                  <a:schemeClr val="tx1"/>
                </a:solidFill>
              </a:rPr>
              <a:t>6 κατηγορίες για ΜΜΕ σε αγροτικές περιοχές</a:t>
            </a:r>
          </a:p>
          <a:p>
            <a:pPr algn="l" eaLnBrk="1" hangingPunct="1">
              <a:lnSpc>
                <a:spcPct val="150000"/>
              </a:lnSpc>
              <a:defRPr/>
            </a:pPr>
            <a:r>
              <a:rPr lang="el-GR" sz="2400" dirty="0" smtClean="0">
                <a:solidFill>
                  <a:schemeClr val="tx1"/>
                </a:solidFill>
              </a:rPr>
              <a:t>(</a:t>
            </a:r>
            <a:r>
              <a:rPr lang="el-GR" sz="2400" dirty="0" smtClean="0">
                <a:solidFill>
                  <a:schemeClr val="tx1"/>
                </a:solidFill>
              </a:rPr>
              <a:t>άρθρα 44 – 49) </a:t>
            </a:r>
            <a:endParaRPr lang="en-GB" sz="2400" dirty="0" smtClean="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268760"/>
            <a:ext cx="8135937" cy="5473353"/>
          </a:xfrm>
        </p:spPr>
        <p:txBody>
          <a:bodyPr/>
          <a:lstStyle/>
          <a:p>
            <a:pPr algn="just">
              <a:defRPr/>
            </a:pPr>
            <a:r>
              <a:rPr lang="el-GR" sz="2800" dirty="0" smtClean="0"/>
              <a:t>Δάσωση και δημιουργία δασικών εκτάσεων (άρθρο 32)</a:t>
            </a:r>
          </a:p>
          <a:p>
            <a:pPr algn="just">
              <a:defRPr/>
            </a:pPr>
            <a:r>
              <a:rPr lang="el-GR" sz="2800" dirty="0" smtClean="0"/>
              <a:t>Ενισχύσεις για </a:t>
            </a:r>
            <a:r>
              <a:rPr lang="el-GR" sz="2800" dirty="0" err="1" smtClean="0"/>
              <a:t>γεωργοδασοκομικά</a:t>
            </a:r>
            <a:r>
              <a:rPr lang="el-GR" sz="2800" dirty="0" smtClean="0"/>
              <a:t> συστήματα (άρθρο 33)</a:t>
            </a:r>
          </a:p>
          <a:p>
            <a:pPr algn="just">
              <a:defRPr/>
            </a:pPr>
            <a:r>
              <a:rPr lang="el-GR" sz="2800" dirty="0" smtClean="0"/>
              <a:t>Πρόληψη και αποκατάσταση ζημιών στα δάση (άρθρο 34)</a:t>
            </a:r>
          </a:p>
          <a:p>
            <a:pPr algn="just">
              <a:defRPr/>
            </a:pPr>
            <a:r>
              <a:rPr lang="el-GR" sz="2800" dirty="0" smtClean="0"/>
              <a:t>Επενδύσεις για τη βελτίωση της ανθεκτικότητας και της περιβαλλοντικής αξίας των δασών (άρθρο 35)</a:t>
            </a:r>
          </a:p>
          <a:p>
            <a:pPr algn="just">
              <a:defRPr/>
            </a:pPr>
            <a:r>
              <a:rPr lang="el-GR" sz="2800" dirty="0" smtClean="0"/>
              <a:t>Ενισχύσεις σε δασικές περιοχές </a:t>
            </a:r>
            <a:r>
              <a:rPr lang="en-US" sz="2800" dirty="0" err="1" smtClean="0"/>
              <a:t>Natura</a:t>
            </a:r>
            <a:r>
              <a:rPr lang="en-US" sz="2800" dirty="0" smtClean="0"/>
              <a:t> 2000 (</a:t>
            </a:r>
            <a:r>
              <a:rPr lang="el-GR" sz="2800" dirty="0" smtClean="0"/>
              <a:t>άρθρο 36)</a:t>
            </a:r>
          </a:p>
        </p:txBody>
      </p:sp>
      <p:sp>
        <p:nvSpPr>
          <p:cNvPr id="2" name="Title 1"/>
          <p:cNvSpPr>
            <a:spLocks noGrp="1"/>
          </p:cNvSpPr>
          <p:nvPr>
            <p:ph type="title"/>
          </p:nvPr>
        </p:nvSpPr>
        <p:spPr>
          <a:xfrm>
            <a:off x="685800" y="228600"/>
            <a:ext cx="7772400" cy="1112838"/>
          </a:xfrm>
        </p:spPr>
        <p:txBody>
          <a:bodyPr>
            <a:normAutofit fontScale="90000"/>
          </a:bodyPr>
          <a:lstStyle/>
          <a:p>
            <a:pPr>
              <a:defRPr/>
            </a:pPr>
            <a:r>
              <a:rPr lang="el-GR" sz="3600" dirty="0" smtClean="0"/>
              <a:t>Κατηγορίες ενισχύσεων στη δασοκομία σε συνδυασμό με ΠΑΑ (1)</a:t>
            </a:r>
            <a:endParaRPr lang="en-U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96753"/>
            <a:ext cx="8496300" cy="5472336"/>
          </a:xfrm>
        </p:spPr>
        <p:txBody>
          <a:bodyPr>
            <a:normAutofit/>
          </a:bodyPr>
          <a:lstStyle/>
          <a:p>
            <a:pPr algn="just">
              <a:defRPr/>
            </a:pPr>
            <a:endParaRPr lang="el-GR" sz="2600" dirty="0" smtClean="0"/>
          </a:p>
          <a:p>
            <a:pPr algn="just">
              <a:defRPr/>
            </a:pPr>
            <a:r>
              <a:rPr lang="el-GR" sz="2600" dirty="0" smtClean="0"/>
              <a:t>Ενισχύσεις </a:t>
            </a:r>
            <a:r>
              <a:rPr lang="el-GR" sz="2600" dirty="0" smtClean="0"/>
              <a:t>για </a:t>
            </a:r>
            <a:r>
              <a:rPr lang="el-GR" sz="2600" dirty="0" err="1" smtClean="0"/>
              <a:t>δασοπεριβαλλοντικές</a:t>
            </a:r>
            <a:r>
              <a:rPr lang="el-GR" sz="2600" dirty="0" smtClean="0"/>
              <a:t> και κλιματικές υπηρεσίες και για τη διατήρηση δασών (άρθρο 37</a:t>
            </a:r>
            <a:r>
              <a:rPr lang="el-GR" sz="2600" dirty="0" smtClean="0"/>
              <a:t>)</a:t>
            </a:r>
            <a:endParaRPr lang="el-GR" sz="2600" dirty="0" smtClean="0"/>
          </a:p>
          <a:p>
            <a:pPr algn="just">
              <a:defRPr/>
            </a:pPr>
            <a:r>
              <a:rPr lang="el-GR" sz="2600" dirty="0" smtClean="0"/>
              <a:t>Υποδομές ανάπτυξης, εκσυγχρονισμού και προσαρμογής του τομέα της δασοκομίας (άρθρο 40</a:t>
            </a:r>
            <a:r>
              <a:rPr lang="el-GR" sz="2600" dirty="0" smtClean="0"/>
              <a:t>)</a:t>
            </a:r>
            <a:endParaRPr lang="el-GR" sz="2600" dirty="0" smtClean="0"/>
          </a:p>
          <a:p>
            <a:pPr algn="just">
              <a:defRPr/>
            </a:pPr>
            <a:r>
              <a:rPr lang="el-GR" sz="2600" dirty="0" smtClean="0"/>
              <a:t>Επενδύσεις σε δασοκομικές τεχνολογίες και στη μεταποίηση και εμπορία (άρθρο 41</a:t>
            </a:r>
            <a:r>
              <a:rPr lang="el-GR" sz="2600" dirty="0" smtClean="0"/>
              <a:t>)</a:t>
            </a:r>
            <a:endParaRPr lang="el-GR" sz="2600" dirty="0" smtClean="0"/>
          </a:p>
          <a:p>
            <a:pPr algn="just">
              <a:defRPr/>
            </a:pPr>
            <a:r>
              <a:rPr lang="el-GR" sz="2600" dirty="0" smtClean="0"/>
              <a:t>Διατήρηση των γενετικών πόρων στη δασοκομία (άρθρο 42)  </a:t>
            </a:r>
            <a:endParaRPr lang="en-US" sz="2600" dirty="0" smtClean="0"/>
          </a:p>
          <a:p>
            <a:pPr algn="just">
              <a:defRPr/>
            </a:pPr>
            <a:endParaRPr lang="en-US" dirty="0"/>
          </a:p>
        </p:txBody>
      </p:sp>
      <p:sp>
        <p:nvSpPr>
          <p:cNvPr id="2" name="Title 1"/>
          <p:cNvSpPr>
            <a:spLocks noGrp="1"/>
          </p:cNvSpPr>
          <p:nvPr>
            <p:ph type="title"/>
          </p:nvPr>
        </p:nvSpPr>
        <p:spPr>
          <a:xfrm>
            <a:off x="685800" y="228600"/>
            <a:ext cx="7772400" cy="968375"/>
          </a:xfrm>
        </p:spPr>
        <p:txBody>
          <a:bodyPr>
            <a:normAutofit fontScale="90000"/>
          </a:bodyPr>
          <a:lstStyle/>
          <a:p>
            <a:pPr>
              <a:defRPr/>
            </a:pPr>
            <a:r>
              <a:rPr lang="el-GR" sz="3600" dirty="0" smtClean="0"/>
              <a:t>Κατηγορίες ενισχύσεων στη δασοκομία σε συνδυασμό με ΠΑΑ (2)</a:t>
            </a:r>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557338"/>
            <a:ext cx="8496300" cy="4610100"/>
          </a:xfrm>
        </p:spPr>
        <p:txBody>
          <a:bodyPr/>
          <a:lstStyle/>
          <a:p>
            <a:pPr>
              <a:defRPr/>
            </a:pPr>
            <a:r>
              <a:rPr lang="el-GR" sz="2800" dirty="0" smtClean="0"/>
              <a:t>Ενισχύσεις για μεταφορά γνώσεων, κατάρτισης και ενημέρωσης στον τομέα της δασοκομίας (άρθρο 38)</a:t>
            </a:r>
          </a:p>
          <a:p>
            <a:pPr>
              <a:defRPr/>
            </a:pPr>
            <a:endParaRPr lang="el-GR" sz="2800" dirty="0" smtClean="0"/>
          </a:p>
          <a:p>
            <a:pPr>
              <a:defRPr/>
            </a:pPr>
            <a:r>
              <a:rPr lang="el-GR" sz="2800" dirty="0" smtClean="0"/>
              <a:t>Ενισχύσεις για συμβουλευτικές υπηρεσίες (άρθρο 39)</a:t>
            </a:r>
          </a:p>
          <a:p>
            <a:pPr marL="0" indent="0">
              <a:buFont typeface="Wingdings" pitchFamily="2" charset="2"/>
              <a:buNone/>
              <a:defRPr/>
            </a:pPr>
            <a:endParaRPr lang="el-GR" sz="2800" dirty="0" smtClean="0"/>
          </a:p>
          <a:p>
            <a:pPr>
              <a:defRPr/>
            </a:pPr>
            <a:r>
              <a:rPr lang="el-GR" sz="2800" dirty="0" smtClean="0"/>
              <a:t>Ενισχύσεις υπέρ του αναδασμού δασικών εκτάσεων (άρθρο 43)</a:t>
            </a:r>
            <a:endParaRPr lang="en-US" sz="2800" dirty="0"/>
          </a:p>
        </p:txBody>
      </p:sp>
      <p:sp>
        <p:nvSpPr>
          <p:cNvPr id="2" name="Title 1"/>
          <p:cNvSpPr>
            <a:spLocks noGrp="1"/>
          </p:cNvSpPr>
          <p:nvPr>
            <p:ph type="title"/>
          </p:nvPr>
        </p:nvSpPr>
        <p:spPr>
          <a:xfrm>
            <a:off x="685800" y="260350"/>
            <a:ext cx="7772400" cy="1081088"/>
          </a:xfrm>
        </p:spPr>
        <p:txBody>
          <a:bodyPr>
            <a:normAutofit fontScale="90000"/>
          </a:bodyPr>
          <a:lstStyle/>
          <a:p>
            <a:pPr>
              <a:defRPr/>
            </a:pPr>
            <a:r>
              <a:rPr lang="el-GR" sz="3600" dirty="0" smtClean="0"/>
              <a:t>Άρθρα 37 – 38 – 43 (ανεξάρτητα από ΠΑΑ)</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066800"/>
            <a:ext cx="8713788" cy="5675313"/>
          </a:xfrm>
        </p:spPr>
        <p:txBody>
          <a:bodyPr>
            <a:normAutofit/>
          </a:bodyPr>
          <a:lstStyle/>
          <a:p>
            <a:pPr>
              <a:defRPr/>
            </a:pPr>
            <a:endParaRPr lang="el-GR" sz="2800" dirty="0" smtClean="0"/>
          </a:p>
          <a:p>
            <a:pPr>
              <a:defRPr/>
            </a:pPr>
            <a:r>
              <a:rPr lang="el-GR" sz="2800" dirty="0" smtClean="0"/>
              <a:t>Επενδύσεις </a:t>
            </a:r>
            <a:r>
              <a:rPr lang="el-GR" sz="2800" dirty="0" smtClean="0"/>
              <a:t>στη μεταποίηση γεωργικών προϊόντων σε μη γεωργικά προϊόντα (άρθρο 44)</a:t>
            </a:r>
          </a:p>
          <a:p>
            <a:pPr>
              <a:defRPr/>
            </a:pPr>
            <a:r>
              <a:rPr lang="el-GR" sz="2800" dirty="0" smtClean="0"/>
              <a:t>Εκκίνηση επιχειρήσεων για την άσκηση μη γεωργικών δραστηριοτήτων σε αγροτικές περιοχές (άρθρο 45)</a:t>
            </a:r>
          </a:p>
          <a:p>
            <a:pPr>
              <a:defRPr/>
            </a:pPr>
            <a:r>
              <a:rPr lang="el-GR" sz="2800" dirty="0" smtClean="0"/>
              <a:t>Συμβουλευτικές υπηρεσίες σε ΜΜΕ (άρθρο 46</a:t>
            </a:r>
            <a:r>
              <a:rPr lang="el-GR" sz="2800" dirty="0" smtClean="0"/>
              <a:t>)</a:t>
            </a:r>
            <a:endParaRPr lang="el-GR" sz="2800" dirty="0" smtClean="0"/>
          </a:p>
        </p:txBody>
      </p:sp>
      <p:sp>
        <p:nvSpPr>
          <p:cNvPr id="2" name="Title 1"/>
          <p:cNvSpPr>
            <a:spLocks noGrp="1"/>
          </p:cNvSpPr>
          <p:nvPr>
            <p:ph type="title"/>
          </p:nvPr>
        </p:nvSpPr>
        <p:spPr>
          <a:xfrm>
            <a:off x="685800" y="404664"/>
            <a:ext cx="7772400" cy="792088"/>
          </a:xfrm>
        </p:spPr>
        <p:txBody>
          <a:bodyPr>
            <a:normAutofit fontScale="90000"/>
          </a:bodyPr>
          <a:lstStyle/>
          <a:p>
            <a:pPr>
              <a:defRPr/>
            </a:pPr>
            <a:r>
              <a:rPr lang="el-GR" sz="3600" dirty="0" smtClean="0"/>
              <a:t>Ενισχύσεις υπέρ ΜΜΕ σε αγροτικές περιοχές (σε συνδυασμό με ΠΑΑ</a:t>
            </a:r>
            <a:r>
              <a:rPr lang="el-GR" sz="3600" dirty="0" smtClean="0"/>
              <a:t>)    (1)</a:t>
            </a:r>
            <a:endParaRPr 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066800"/>
            <a:ext cx="8713788" cy="5675313"/>
          </a:xfrm>
        </p:spPr>
        <p:txBody>
          <a:bodyPr>
            <a:normAutofit/>
          </a:bodyPr>
          <a:lstStyle/>
          <a:p>
            <a:pPr>
              <a:defRPr/>
            </a:pPr>
            <a:endParaRPr lang="el-GR" sz="2800" dirty="0" smtClean="0"/>
          </a:p>
          <a:p>
            <a:pPr>
              <a:defRPr/>
            </a:pPr>
            <a:r>
              <a:rPr lang="el-GR" sz="2800" dirty="0" smtClean="0"/>
              <a:t>Δράσεις </a:t>
            </a:r>
            <a:r>
              <a:rPr lang="el-GR" sz="2800" dirty="0" smtClean="0"/>
              <a:t>μεταφοράς γνώσεων, κατάρτισης και ενημέρωσης σε ΜΜΕ (άρθρο 47)</a:t>
            </a:r>
          </a:p>
          <a:p>
            <a:pPr>
              <a:defRPr/>
            </a:pPr>
            <a:r>
              <a:rPr lang="el-GR" sz="2800" dirty="0" smtClean="0"/>
              <a:t>Νέα συμμετοχή γεωργών σε συστήματα ποιότητας για το βαμβάκι και τα τρόφιμα (άρθρο 48)</a:t>
            </a:r>
          </a:p>
          <a:p>
            <a:pPr>
              <a:defRPr/>
            </a:pPr>
            <a:r>
              <a:rPr lang="el-GR" sz="2800" dirty="0" smtClean="0"/>
              <a:t>Δραστηριότητες ενημέρωσης και προώθησης όσον αφορά το βαμβάκι και τρόφιμα που καλύπτονται από σύστημα ποιότητας (άρθρο 49)</a:t>
            </a:r>
            <a:endParaRPr lang="en-US" sz="2800" dirty="0"/>
          </a:p>
        </p:txBody>
      </p:sp>
      <p:sp>
        <p:nvSpPr>
          <p:cNvPr id="2" name="Title 1"/>
          <p:cNvSpPr>
            <a:spLocks noGrp="1"/>
          </p:cNvSpPr>
          <p:nvPr>
            <p:ph type="title"/>
          </p:nvPr>
        </p:nvSpPr>
        <p:spPr>
          <a:xfrm>
            <a:off x="685800" y="404664"/>
            <a:ext cx="7772400" cy="792088"/>
          </a:xfrm>
        </p:spPr>
        <p:txBody>
          <a:bodyPr>
            <a:normAutofit fontScale="90000"/>
          </a:bodyPr>
          <a:lstStyle/>
          <a:p>
            <a:pPr>
              <a:defRPr/>
            </a:pPr>
            <a:r>
              <a:rPr lang="el-GR" sz="3600" dirty="0" smtClean="0"/>
              <a:t>Ενισχύσεις υπέρ ΜΜΕ σε αγροτικές περιοχές (σε συνδυασμό με ΠΑΑ</a:t>
            </a:r>
            <a:r>
              <a:rPr lang="el-GR" sz="3600" dirty="0" smtClean="0"/>
              <a:t>)    (2)</a:t>
            </a:r>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0"/>
          <p:cNvGraphicFramePr>
            <a:graphicFrameLocks noChangeAspect="1"/>
          </p:cNvGraphicFramePr>
          <p:nvPr/>
        </p:nvGraphicFramePr>
        <p:xfrm>
          <a:off x="900113" y="4221163"/>
          <a:ext cx="7486650" cy="1871662"/>
        </p:xfrm>
        <a:graphic>
          <a:graphicData uri="http://schemas.openxmlformats.org/presentationml/2006/ole">
            <p:oleObj spid="_x0000_s36866" r:id="rId3" imgW="10618266" imgH="3406075" progId="">
              <p:embed/>
            </p:oleObj>
          </a:graphicData>
        </a:graphic>
      </p:graphicFrame>
      <p:sp>
        <p:nvSpPr>
          <p:cNvPr id="20483" name="Content Placeholder 2"/>
          <p:cNvSpPr>
            <a:spLocks noGrp="1"/>
          </p:cNvSpPr>
          <p:nvPr>
            <p:ph idx="1"/>
          </p:nvPr>
        </p:nvSpPr>
        <p:spPr/>
        <p:txBody>
          <a:bodyPr anchor="ctr">
            <a:normAutofit/>
          </a:bodyPr>
          <a:lstStyle/>
          <a:p>
            <a:pPr marL="365760" indent="-256032" algn="ctr" eaLnBrk="1" fontAlgn="auto" hangingPunct="1">
              <a:spcAft>
                <a:spcPts val="0"/>
              </a:spcAft>
              <a:buFont typeface="Wingdings 3"/>
              <a:buNone/>
              <a:defRPr/>
            </a:pPr>
            <a:r>
              <a:rPr lang="el-GR" sz="3600" b="1" i="1" dirty="0" smtClean="0">
                <a:effectLst>
                  <a:outerShdw blurRad="38100" dist="38100" dir="2700000" algn="tl">
                    <a:srgbClr val="000000">
                      <a:alpha val="43137"/>
                    </a:srgbClr>
                  </a:outerShdw>
                </a:effectLst>
              </a:rPr>
              <a:t>Ευχαριστώ για την προσοχή σας </a:t>
            </a:r>
          </a:p>
        </p:txBody>
      </p:sp>
      <p:sp>
        <p:nvSpPr>
          <p:cNvPr id="2560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F021804-1497-4CB5-BC84-67F38EC76CCE}" type="slidenum">
              <a:rPr lang="el-GR" smtClean="0"/>
              <a:pPr/>
              <a:t>25</a:t>
            </a:fld>
            <a:endParaRPr lang="el-GR" smtClean="0"/>
          </a:p>
        </p:txBody>
      </p:sp>
      <p:sp>
        <p:nvSpPr>
          <p:cNvPr id="20482" name="Title 1"/>
          <p:cNvSpPr>
            <a:spLocks noGrp="1"/>
          </p:cNvSpPr>
          <p:nvPr>
            <p:ph type="title"/>
          </p:nvPr>
        </p:nvSpPr>
        <p:spPr/>
        <p:txBody>
          <a:bodyPr/>
          <a:lstStyle/>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556792"/>
            <a:ext cx="8424862" cy="4967833"/>
          </a:xfrm>
        </p:spPr>
        <p:txBody>
          <a:bodyPr>
            <a:normAutofit/>
          </a:bodyPr>
          <a:lstStyle/>
          <a:p>
            <a:pPr algn="just">
              <a:defRPr/>
            </a:pPr>
            <a:r>
              <a:rPr lang="el-GR" sz="2400" dirty="0" smtClean="0"/>
              <a:t>Επιλέξιμες δαπάνες</a:t>
            </a:r>
            <a:r>
              <a:rPr lang="en-US" sz="2400" dirty="0" smtClean="0"/>
              <a:t>: </a:t>
            </a:r>
            <a:r>
              <a:rPr lang="el-GR" sz="2400" dirty="0" smtClean="0"/>
              <a:t>το κόστος σε ενσώματα και άυλα στοιχεία ενεργητικού (κτήρια, μηχανήματα, εξοπλισμός, μελέτες, αγορών υπηρεσιών συμβούλων, λογισμικό, διπλώματα ευρεσιτεχνίες, δαπάνες για παραγωγή ηλεκτρισμού, παραγωγή βιοκαυσίμων</a:t>
            </a:r>
            <a:r>
              <a:rPr lang="el-GR" sz="2400" dirty="0" smtClean="0"/>
              <a:t> κ.ά</a:t>
            </a:r>
            <a:r>
              <a:rPr lang="el-GR" sz="2400" dirty="0" smtClean="0"/>
              <a:t>.)</a:t>
            </a:r>
            <a:endParaRPr lang="el-GR" sz="2400" dirty="0" smtClean="0"/>
          </a:p>
          <a:p>
            <a:pPr algn="just">
              <a:lnSpc>
                <a:spcPct val="150000"/>
              </a:lnSpc>
              <a:defRPr/>
            </a:pPr>
            <a:r>
              <a:rPr lang="el-GR" sz="2400" dirty="0" smtClean="0"/>
              <a:t>Βασική ένταση</a:t>
            </a:r>
            <a:r>
              <a:rPr lang="en-US" sz="2400" dirty="0" smtClean="0"/>
              <a:t>: 40</a:t>
            </a:r>
            <a:r>
              <a:rPr lang="en-US" sz="2400" dirty="0" smtClean="0"/>
              <a:t>%</a:t>
            </a:r>
            <a:endParaRPr lang="en-US" sz="2400" dirty="0" smtClean="0"/>
          </a:p>
          <a:p>
            <a:pPr algn="just">
              <a:lnSpc>
                <a:spcPct val="110000"/>
              </a:lnSpc>
              <a:defRPr/>
            </a:pPr>
            <a:r>
              <a:rPr lang="el-GR" sz="2400" dirty="0" smtClean="0"/>
              <a:t>Προσαύξηση</a:t>
            </a:r>
            <a:r>
              <a:rPr lang="en-US" sz="2400" dirty="0" smtClean="0"/>
              <a:t>:20</a:t>
            </a:r>
            <a:r>
              <a:rPr lang="en-US" sz="2400" dirty="0" smtClean="0"/>
              <a:t>% (</a:t>
            </a:r>
            <a:r>
              <a:rPr lang="el-GR" sz="2400" dirty="0" smtClean="0"/>
              <a:t>νέοι γεωργοί, συλλογικές επενδύσεις, μειονεκτικές περιοχές)</a:t>
            </a:r>
          </a:p>
          <a:p>
            <a:pPr algn="just">
              <a:defRPr/>
            </a:pPr>
            <a:endParaRPr lang="el-GR" dirty="0"/>
          </a:p>
        </p:txBody>
      </p:sp>
      <p:sp>
        <p:nvSpPr>
          <p:cNvPr id="2" name="Title 1"/>
          <p:cNvSpPr>
            <a:spLocks noGrp="1"/>
          </p:cNvSpPr>
          <p:nvPr>
            <p:ph type="title"/>
          </p:nvPr>
        </p:nvSpPr>
        <p:spPr>
          <a:xfrm>
            <a:off x="685800" y="188640"/>
            <a:ext cx="7772400" cy="1224136"/>
          </a:xfrm>
        </p:spPr>
        <p:txBody>
          <a:bodyPr>
            <a:normAutofit fontScale="90000"/>
          </a:bodyPr>
          <a:lstStyle/>
          <a:p>
            <a:pPr>
              <a:defRPr/>
            </a:pPr>
            <a:r>
              <a:rPr lang="el-GR" sz="4000" dirty="0" smtClean="0"/>
              <a:t>Επενδυτικές ενισχύσεις στην πρωτογενή παραγωγή (άρθρο 14)</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88" y="2060575"/>
            <a:ext cx="7705725" cy="4464050"/>
          </a:xfrm>
        </p:spPr>
        <p:txBody>
          <a:bodyPr/>
          <a:lstStyle/>
          <a:p>
            <a:pPr algn="just">
              <a:defRPr/>
            </a:pPr>
            <a:r>
              <a:rPr lang="el-GR" sz="3000" dirty="0" smtClean="0"/>
              <a:t>Επιλέξιμες δαπάνες</a:t>
            </a:r>
            <a:r>
              <a:rPr lang="en-US" sz="3000" dirty="0" smtClean="0"/>
              <a:t>: </a:t>
            </a:r>
            <a:r>
              <a:rPr lang="el-GR" sz="3000" dirty="0" smtClean="0"/>
              <a:t>το κόστος για νομικές και διοικητικές δαπάνες, συμπεριλαμβανομένων των δαπανών για έρευνες</a:t>
            </a:r>
          </a:p>
          <a:p>
            <a:pPr marL="0" indent="0" algn="just">
              <a:buFont typeface="Wingdings" pitchFamily="2" charset="2"/>
              <a:buNone/>
              <a:defRPr/>
            </a:pPr>
            <a:endParaRPr lang="el-GR" sz="3000" dirty="0" smtClean="0"/>
          </a:p>
          <a:p>
            <a:pPr algn="just">
              <a:defRPr/>
            </a:pPr>
            <a:r>
              <a:rPr lang="el-GR" sz="3000" dirty="0" smtClean="0"/>
              <a:t>Ένταση</a:t>
            </a:r>
            <a:r>
              <a:rPr lang="en-US" sz="3000" dirty="0" smtClean="0"/>
              <a:t>: </a:t>
            </a:r>
            <a:r>
              <a:rPr lang="el-GR" sz="3000" dirty="0" smtClean="0"/>
              <a:t>100%</a:t>
            </a:r>
          </a:p>
          <a:p>
            <a:pPr marL="0" indent="0">
              <a:buFont typeface="Wingdings" pitchFamily="2" charset="2"/>
              <a:buNone/>
              <a:defRPr/>
            </a:pPr>
            <a:endParaRPr lang="el-GR" dirty="0" smtClean="0"/>
          </a:p>
          <a:p>
            <a:pPr>
              <a:defRPr/>
            </a:pPr>
            <a:endParaRPr lang="en-US" dirty="0"/>
          </a:p>
        </p:txBody>
      </p:sp>
      <p:sp>
        <p:nvSpPr>
          <p:cNvPr id="2" name="Title 1"/>
          <p:cNvSpPr>
            <a:spLocks noGrp="1"/>
          </p:cNvSpPr>
          <p:nvPr>
            <p:ph type="title"/>
          </p:nvPr>
        </p:nvSpPr>
        <p:spPr>
          <a:xfrm>
            <a:off x="323850" y="228600"/>
            <a:ext cx="8569325" cy="1255713"/>
          </a:xfrm>
        </p:spPr>
        <p:txBody>
          <a:bodyPr>
            <a:normAutofit fontScale="90000"/>
          </a:bodyPr>
          <a:lstStyle/>
          <a:p>
            <a:pPr>
              <a:defRPr/>
            </a:pPr>
            <a:r>
              <a:rPr lang="el-GR" sz="4000" dirty="0" smtClean="0"/>
              <a:t>Αναδασμός γεωργικών εκτάσεων (άρθρο 15)</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412875"/>
            <a:ext cx="8353425" cy="5256213"/>
          </a:xfrm>
        </p:spPr>
        <p:txBody>
          <a:bodyPr/>
          <a:lstStyle/>
          <a:p>
            <a:pPr algn="just">
              <a:defRPr/>
            </a:pPr>
            <a:r>
              <a:rPr lang="el-GR" dirty="0" smtClean="0"/>
              <a:t>Επιλέξιμες δαπάνες</a:t>
            </a:r>
            <a:r>
              <a:rPr lang="en-US" dirty="0" smtClean="0"/>
              <a:t>: </a:t>
            </a:r>
            <a:r>
              <a:rPr lang="el-GR" dirty="0" smtClean="0"/>
              <a:t>οι δαπάνες για την κατεδάφιση, απομάκρυνση και ανακατασκευή υφιστάμενων εγκαταστάσεων.</a:t>
            </a:r>
          </a:p>
          <a:p>
            <a:pPr marL="0" indent="0" algn="just">
              <a:buFont typeface="Wingdings" pitchFamily="2" charset="2"/>
              <a:buNone/>
              <a:defRPr/>
            </a:pPr>
            <a:endParaRPr lang="el-GR" dirty="0" smtClean="0"/>
          </a:p>
          <a:p>
            <a:pPr algn="just">
              <a:defRPr/>
            </a:pPr>
            <a:r>
              <a:rPr lang="el-GR" dirty="0" smtClean="0"/>
              <a:t>Ένταση της ενίσχυσης</a:t>
            </a:r>
            <a:r>
              <a:rPr lang="en-US" dirty="0" smtClean="0"/>
              <a:t>: 100%</a:t>
            </a:r>
            <a:endParaRPr lang="el-GR" dirty="0" smtClean="0"/>
          </a:p>
          <a:p>
            <a:pPr marL="0" indent="0" algn="just">
              <a:buFont typeface="Wingdings" pitchFamily="2" charset="2"/>
              <a:buNone/>
              <a:defRPr/>
            </a:pPr>
            <a:endParaRPr lang="el-GR" dirty="0" smtClean="0"/>
          </a:p>
          <a:p>
            <a:pPr algn="just">
              <a:defRPr/>
            </a:pPr>
            <a:r>
              <a:rPr lang="el-GR" dirty="0" smtClean="0"/>
              <a:t>Τυχόν εκσυγχρονισμός ή/και αύξηση της παραγωγικής ικανότητας εμπίπτει στο άρθρο 14.</a:t>
            </a:r>
          </a:p>
          <a:p>
            <a:pPr marL="0" indent="0" algn="just">
              <a:buFont typeface="Wingdings" pitchFamily="2" charset="2"/>
              <a:buNone/>
              <a:defRPr/>
            </a:pPr>
            <a:endParaRPr lang="el-GR" dirty="0"/>
          </a:p>
          <a:p>
            <a:pPr algn="just">
              <a:defRPr/>
            </a:pPr>
            <a:endParaRPr lang="el-GR" dirty="0" smtClean="0"/>
          </a:p>
          <a:p>
            <a:pPr marL="0" indent="0" algn="just">
              <a:buFont typeface="Wingdings" pitchFamily="2" charset="2"/>
              <a:buNone/>
              <a:defRPr/>
            </a:pPr>
            <a:endParaRPr lang="el-GR" dirty="0"/>
          </a:p>
          <a:p>
            <a:pPr marL="0" indent="0" algn="just">
              <a:buFont typeface="Wingdings" pitchFamily="2" charset="2"/>
              <a:buNone/>
              <a:defRPr/>
            </a:pPr>
            <a:endParaRPr lang="en-US" dirty="0"/>
          </a:p>
        </p:txBody>
      </p:sp>
      <p:sp>
        <p:nvSpPr>
          <p:cNvPr id="2" name="Title 1"/>
          <p:cNvSpPr>
            <a:spLocks noGrp="1"/>
          </p:cNvSpPr>
          <p:nvPr>
            <p:ph type="title"/>
          </p:nvPr>
        </p:nvSpPr>
        <p:spPr>
          <a:xfrm>
            <a:off x="685800" y="476250"/>
            <a:ext cx="7772400" cy="792163"/>
          </a:xfrm>
        </p:spPr>
        <p:txBody>
          <a:bodyPr>
            <a:normAutofit fontScale="90000"/>
          </a:bodyPr>
          <a:lstStyle/>
          <a:p>
            <a:pPr>
              <a:defRPr/>
            </a:pPr>
            <a:r>
              <a:rPr lang="el-GR" sz="3600" dirty="0" smtClean="0"/>
              <a:t>Μετεγκατάσταση γεωργικών εκμεταλλεύσεων (άρθρο 16)</a:t>
            </a:r>
            <a:br>
              <a:rPr lang="el-GR" sz="3600" dirty="0" smtClean="0"/>
            </a:b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340768"/>
            <a:ext cx="8569325" cy="5401345"/>
          </a:xfrm>
        </p:spPr>
        <p:txBody>
          <a:bodyPr>
            <a:normAutofit/>
          </a:bodyPr>
          <a:lstStyle/>
          <a:p>
            <a:pPr algn="just">
              <a:defRPr/>
            </a:pPr>
            <a:r>
              <a:rPr lang="el-GR" sz="2400" b="1" dirty="0" smtClean="0"/>
              <a:t>Όροι</a:t>
            </a:r>
            <a:r>
              <a:rPr lang="en-US" sz="2400" b="1" dirty="0" smtClean="0"/>
              <a:t>: </a:t>
            </a:r>
            <a:r>
              <a:rPr lang="el-GR" sz="2400" b="1" dirty="0" smtClean="0"/>
              <a:t>(α) Η ενίσχυση περιορίζεται σε πολύ μικρές και μικρές επιχειρήσεις, (β) υποβολή επιχειρηματικού σχεδίου εντός 9 μηνών από την εγκριτική απόφαση και (γ) η ενίσχυση χορηγείται σε 2 τουλάχιστον τμηματικές δόσεις σε μέγιστο χρονικό διάστημα 5 ετών</a:t>
            </a:r>
            <a:r>
              <a:rPr lang="el-GR" sz="2400" b="1" dirty="0" smtClean="0"/>
              <a:t>.</a:t>
            </a:r>
          </a:p>
          <a:p>
            <a:pPr algn="just">
              <a:defRPr/>
            </a:pPr>
            <a:endParaRPr lang="en-US" sz="2400" b="1" dirty="0" smtClean="0"/>
          </a:p>
          <a:p>
            <a:pPr algn="just">
              <a:defRPr/>
            </a:pPr>
            <a:r>
              <a:rPr lang="el-GR" sz="2400" b="1" dirty="0" smtClean="0"/>
              <a:t>Το μέγιστο ποσό ανά νέο γεωργό δεν πρέπει να υπερβαίνει στις €</a:t>
            </a:r>
            <a:r>
              <a:rPr lang="el-GR" sz="2400" b="1" dirty="0" smtClean="0"/>
              <a:t>70.000.</a:t>
            </a:r>
          </a:p>
          <a:p>
            <a:pPr algn="just">
              <a:buNone/>
              <a:defRPr/>
            </a:pPr>
            <a:endParaRPr lang="el-GR" sz="2400" b="1" dirty="0"/>
          </a:p>
          <a:p>
            <a:pPr algn="just">
              <a:defRPr/>
            </a:pPr>
            <a:r>
              <a:rPr lang="el-GR" sz="2400" b="1" dirty="0" smtClean="0"/>
              <a:t>Το μέγιστο ποσό ανά μικρή εκμετάλλευση δεν πρέπει να υπερβαίνει τις €</a:t>
            </a:r>
            <a:r>
              <a:rPr lang="el-GR" sz="2400" b="1" dirty="0" smtClean="0"/>
              <a:t>15.000.</a:t>
            </a:r>
            <a:endParaRPr lang="el-GR" sz="2400" b="1" dirty="0" smtClean="0"/>
          </a:p>
          <a:p>
            <a:pPr marL="0" indent="0" algn="just">
              <a:buFont typeface="Wingdings" pitchFamily="2" charset="2"/>
              <a:buNone/>
              <a:defRPr/>
            </a:pPr>
            <a:endParaRPr lang="el-GR" dirty="0" smtClean="0"/>
          </a:p>
        </p:txBody>
      </p:sp>
      <p:sp>
        <p:nvSpPr>
          <p:cNvPr id="2" name="Title 1"/>
          <p:cNvSpPr>
            <a:spLocks noGrp="1"/>
          </p:cNvSpPr>
          <p:nvPr>
            <p:ph type="title"/>
          </p:nvPr>
        </p:nvSpPr>
        <p:spPr>
          <a:xfrm>
            <a:off x="468313" y="260350"/>
            <a:ext cx="7989887" cy="936625"/>
          </a:xfrm>
        </p:spPr>
        <p:txBody>
          <a:bodyPr>
            <a:normAutofit fontScale="90000"/>
          </a:bodyPr>
          <a:lstStyle/>
          <a:p>
            <a:pPr>
              <a:defRPr/>
            </a:pPr>
            <a:r>
              <a:rPr lang="el-GR" sz="3200" dirty="0" smtClean="0"/>
              <a:t>Ενισχύσεις εκκίνησης για νέους γεωργούς ή ανάπτυξης μικρών εκμεταλλεύσεων(άρθρο 18)</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539750" y="1447800"/>
            <a:ext cx="7920038" cy="5365750"/>
          </a:xfrm>
        </p:spPr>
        <p:txBody>
          <a:bodyPr>
            <a:normAutofit/>
          </a:bodyPr>
          <a:lstStyle/>
          <a:p>
            <a:pPr algn="just" eaLnBrk="1" hangingPunct="1">
              <a:defRPr/>
            </a:pPr>
            <a:r>
              <a:rPr lang="el-GR" sz="2600" dirty="0" smtClean="0"/>
              <a:t>Επιλέξιμες δαπάνες</a:t>
            </a:r>
            <a:r>
              <a:rPr lang="en-US" sz="2600" dirty="0" smtClean="0"/>
              <a:t>: </a:t>
            </a:r>
            <a:r>
              <a:rPr lang="el-GR" sz="2600" dirty="0" smtClean="0"/>
              <a:t>το κόστος μίσθωσης κτηρίων, εξοπλισμός, δαπάνες διοικητικού προσωπικού, νομικές και διοικητικές </a:t>
            </a:r>
            <a:r>
              <a:rPr lang="el-GR" sz="2600" dirty="0" smtClean="0"/>
              <a:t>αμοιβές.</a:t>
            </a:r>
            <a:endParaRPr lang="en-US" sz="2600" dirty="0"/>
          </a:p>
          <a:p>
            <a:pPr algn="just" eaLnBrk="1" hangingPunct="1">
              <a:defRPr/>
            </a:pPr>
            <a:r>
              <a:rPr lang="el-GR" sz="2600" dirty="0" smtClean="0"/>
              <a:t>Η χορηγία καταβάλλεται ετησίως, για πέντε έτη, αφού εφαρμοσθεί το εγκριθέν επιχειρηματικό </a:t>
            </a:r>
            <a:r>
              <a:rPr lang="el-GR" sz="2600" dirty="0" smtClean="0"/>
              <a:t>σχέδιο.</a:t>
            </a:r>
            <a:endParaRPr lang="el-GR" sz="2600" dirty="0"/>
          </a:p>
          <a:p>
            <a:pPr algn="just" eaLnBrk="1" hangingPunct="1">
              <a:defRPr/>
            </a:pPr>
            <a:r>
              <a:rPr lang="el-GR" sz="2600" dirty="0" smtClean="0"/>
              <a:t>Η ένταση της ενίσχυσης είναι 100% (φθίνουσα) και δεν μπορεί να υπερβεί τις €</a:t>
            </a:r>
            <a:r>
              <a:rPr lang="el-GR" sz="2600" dirty="0" smtClean="0"/>
              <a:t>500.000.</a:t>
            </a:r>
            <a:endParaRPr lang="el-GR" sz="2600" dirty="0" smtClean="0"/>
          </a:p>
          <a:p>
            <a:pPr algn="just" eaLnBrk="1" hangingPunct="1">
              <a:defRPr/>
            </a:pPr>
            <a:endParaRPr lang="el-GR" sz="3000" dirty="0" smtClean="0"/>
          </a:p>
          <a:p>
            <a:pPr eaLnBrk="1" hangingPunct="1">
              <a:buFont typeface="Wingdings" pitchFamily="2" charset="2"/>
              <a:buNone/>
              <a:defRPr/>
            </a:pPr>
            <a:endParaRPr lang="en-GB" sz="3000" dirty="0" smtClean="0"/>
          </a:p>
        </p:txBody>
      </p:sp>
      <p:sp>
        <p:nvSpPr>
          <p:cNvPr id="75778" name="Rectangle 2"/>
          <p:cNvSpPr>
            <a:spLocks noGrp="1" noChangeArrowheads="1"/>
          </p:cNvSpPr>
          <p:nvPr>
            <p:ph type="title"/>
          </p:nvPr>
        </p:nvSpPr>
        <p:spPr>
          <a:xfrm>
            <a:off x="457200" y="228600"/>
            <a:ext cx="8305800" cy="1219200"/>
          </a:xfrm>
        </p:spPr>
        <p:txBody>
          <a:bodyPr/>
          <a:lstStyle/>
          <a:p>
            <a:pPr eaLnBrk="1" hangingPunct="1">
              <a:defRPr/>
            </a:pPr>
            <a:r>
              <a:rPr lang="el-GR" sz="3600" dirty="0" smtClean="0"/>
              <a:t>Ενισχύσεις εκκίνησης ομάδων παραγωγών (άρθρο 19)</a:t>
            </a:r>
            <a:endParaRPr lang="en-GB" sz="36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468313" y="1700213"/>
            <a:ext cx="8351837" cy="4824412"/>
          </a:xfrm>
        </p:spPr>
        <p:txBody>
          <a:bodyPr/>
          <a:lstStyle/>
          <a:p>
            <a:pPr algn="just" eaLnBrk="1" hangingPunct="1">
              <a:defRPr/>
            </a:pPr>
            <a:r>
              <a:rPr lang="el-GR" dirty="0" smtClean="0"/>
              <a:t>Συμμετοχή παραγωγών σε συστήματα ποιότητας (άρθρο 20)</a:t>
            </a:r>
            <a:endParaRPr lang="en-US" dirty="0" smtClean="0"/>
          </a:p>
          <a:p>
            <a:pPr marL="0" indent="0" algn="just" eaLnBrk="1" hangingPunct="1">
              <a:buFont typeface="Wingdings" pitchFamily="2" charset="2"/>
              <a:buNone/>
              <a:defRPr/>
            </a:pPr>
            <a:endParaRPr lang="en-US" dirty="0"/>
          </a:p>
          <a:p>
            <a:pPr algn="just" eaLnBrk="1" hangingPunct="1">
              <a:defRPr/>
            </a:pPr>
            <a:r>
              <a:rPr lang="el-GR" dirty="0" smtClean="0"/>
              <a:t>Ενισχύσεις κατάρτισης και ενημέρωσης </a:t>
            </a:r>
          </a:p>
          <a:p>
            <a:pPr marL="0" indent="0" algn="just" eaLnBrk="1" hangingPunct="1">
              <a:buFont typeface="Wingdings" pitchFamily="2" charset="2"/>
              <a:buNone/>
              <a:defRPr/>
            </a:pPr>
            <a:r>
              <a:rPr lang="el-GR" dirty="0"/>
              <a:t> </a:t>
            </a:r>
            <a:r>
              <a:rPr lang="el-GR" dirty="0" smtClean="0"/>
              <a:t>   (άρθρο 21)</a:t>
            </a:r>
          </a:p>
          <a:p>
            <a:pPr marL="0" indent="0" algn="just" eaLnBrk="1" hangingPunct="1">
              <a:buFont typeface="Wingdings" pitchFamily="2" charset="2"/>
              <a:buNone/>
              <a:defRPr/>
            </a:pPr>
            <a:endParaRPr lang="el-GR" dirty="0"/>
          </a:p>
          <a:p>
            <a:pPr algn="just" eaLnBrk="1" hangingPunct="1">
              <a:defRPr/>
            </a:pPr>
            <a:r>
              <a:rPr lang="el-GR" dirty="0" smtClean="0"/>
              <a:t>Ενισχύσεις για συμβουλευτικές υπηρεσίες (άρθρο 22)</a:t>
            </a:r>
          </a:p>
        </p:txBody>
      </p:sp>
      <p:sp>
        <p:nvSpPr>
          <p:cNvPr id="76802" name="Rectangle 2"/>
          <p:cNvSpPr>
            <a:spLocks noGrp="1" noChangeArrowheads="1"/>
          </p:cNvSpPr>
          <p:nvPr>
            <p:ph type="title"/>
          </p:nvPr>
        </p:nvSpPr>
        <p:spPr>
          <a:xfrm>
            <a:off x="685800" y="260350"/>
            <a:ext cx="7772400" cy="1223963"/>
          </a:xfrm>
        </p:spPr>
        <p:txBody>
          <a:bodyPr/>
          <a:lstStyle/>
          <a:p>
            <a:pPr eaLnBrk="1" hangingPunct="1">
              <a:defRPr/>
            </a:pPr>
            <a:r>
              <a:rPr lang="el-GR" sz="3600" dirty="0" smtClean="0"/>
              <a:t>Άρθρα 20 – 21 - 22</a:t>
            </a:r>
            <a:endParaRPr lang="en-GB" sz="36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395288" y="1340768"/>
            <a:ext cx="8497887" cy="5328320"/>
          </a:xfrm>
        </p:spPr>
        <p:txBody>
          <a:bodyPr>
            <a:normAutofit/>
          </a:bodyPr>
          <a:lstStyle/>
          <a:p>
            <a:pPr algn="just" eaLnBrk="1" hangingPunct="1">
              <a:defRPr/>
            </a:pPr>
            <a:r>
              <a:rPr lang="el-GR" sz="2400" b="1" dirty="0" smtClean="0"/>
              <a:t>Κάλυψη του κόστους αντικατάστασης του γεωργού ή ενός εργαζομένου στην εκμετάλλευση κατά τη διάρκεια απουσίας τους από την εργασία λόγω ασθένειας, ασθένειας του παιδιού τους, διακοπών, άδειας μητρότητας ή σε περίπτωση θανάτου</a:t>
            </a:r>
            <a:r>
              <a:rPr lang="el-GR" sz="2400" b="1" dirty="0" smtClean="0"/>
              <a:t>.</a:t>
            </a:r>
            <a:endParaRPr lang="el-GR" sz="2400" b="1" dirty="0" smtClean="0"/>
          </a:p>
          <a:p>
            <a:pPr algn="just" eaLnBrk="1" hangingPunct="1">
              <a:buNone/>
              <a:defRPr/>
            </a:pPr>
            <a:endParaRPr lang="el-GR" sz="2400" b="1" dirty="0"/>
          </a:p>
          <a:p>
            <a:pPr algn="just" eaLnBrk="1" hangingPunct="1">
              <a:defRPr/>
            </a:pPr>
            <a:r>
              <a:rPr lang="el-GR" sz="2400" b="1" dirty="0" smtClean="0"/>
              <a:t>Η διάρκεια της αντικατάστασης περιορίζεται σε 3 μήνες ανά έτος (6 μήνες για άδεια μητρότητας</a:t>
            </a:r>
            <a:r>
              <a:rPr lang="el-GR" sz="2400" b="1" dirty="0" smtClean="0"/>
              <a:t>).</a:t>
            </a:r>
            <a:endParaRPr lang="el-GR" sz="2400" b="1" dirty="0" smtClean="0"/>
          </a:p>
          <a:p>
            <a:pPr algn="just" eaLnBrk="1" hangingPunct="1">
              <a:buNone/>
              <a:defRPr/>
            </a:pPr>
            <a:endParaRPr lang="el-GR" sz="2400" b="1" dirty="0"/>
          </a:p>
          <a:p>
            <a:pPr algn="just" eaLnBrk="1" hangingPunct="1">
              <a:defRPr/>
            </a:pPr>
            <a:r>
              <a:rPr lang="el-GR" sz="2400" b="1" dirty="0" smtClean="0"/>
              <a:t>Η πληρωμή καταβάλλεται στον αντικαταστάτη και φτάνει το 100%.</a:t>
            </a:r>
          </a:p>
          <a:p>
            <a:pPr algn="just" eaLnBrk="1" hangingPunct="1">
              <a:defRPr/>
            </a:pPr>
            <a:endParaRPr lang="el-GR" sz="2800" dirty="0" smtClean="0"/>
          </a:p>
          <a:p>
            <a:pPr marL="0" indent="0" algn="just" eaLnBrk="1" hangingPunct="1">
              <a:buFont typeface="Wingdings" pitchFamily="2" charset="2"/>
              <a:buNone/>
              <a:defRPr/>
            </a:pPr>
            <a:endParaRPr lang="el-GR" dirty="0"/>
          </a:p>
        </p:txBody>
      </p:sp>
      <p:sp>
        <p:nvSpPr>
          <p:cNvPr id="77826" name="Rectangle 2"/>
          <p:cNvSpPr>
            <a:spLocks noGrp="1" noChangeArrowheads="1"/>
          </p:cNvSpPr>
          <p:nvPr>
            <p:ph type="title"/>
          </p:nvPr>
        </p:nvSpPr>
        <p:spPr>
          <a:xfrm>
            <a:off x="685800" y="228600"/>
            <a:ext cx="7772400" cy="1143000"/>
          </a:xfrm>
        </p:spPr>
        <p:txBody>
          <a:bodyPr>
            <a:normAutofit fontScale="90000"/>
          </a:bodyPr>
          <a:lstStyle/>
          <a:p>
            <a:pPr eaLnBrk="1" hangingPunct="1">
              <a:defRPr/>
            </a:pPr>
            <a:r>
              <a:rPr lang="el-GR" sz="3600" dirty="0" smtClean="0"/>
              <a:t>Υπηρεσίες Αντικατάστασης στην Εκμετάλλευση (άρθρο 23)</a:t>
            </a:r>
            <a:endParaRPr lang="en-GB" sz="3600" dirty="0" smtClean="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 Diagonal.pot</Template>
  <TotalTime>3124</TotalTime>
  <Words>1383</Words>
  <Application>Microsoft Office PowerPoint</Application>
  <PresentationFormat>On-screen Show (4:3)</PresentationFormat>
  <Paragraphs>132</Paragraphs>
  <Slides>25</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0</vt:i4>
      </vt:variant>
      <vt:variant>
        <vt:lpstr>Slide Titles</vt:lpstr>
      </vt:variant>
      <vt:variant>
        <vt:i4>25</vt:i4>
      </vt:variant>
    </vt:vector>
  </HeadingPairs>
  <TitlesOfParts>
    <vt:vector size="31" baseType="lpstr">
      <vt:lpstr>Times New Roman</vt:lpstr>
      <vt:lpstr>Arial</vt:lpstr>
      <vt:lpstr>Wingdings</vt:lpstr>
      <vt:lpstr>Calibri</vt:lpstr>
      <vt:lpstr>Office Theme</vt:lpstr>
      <vt:lpstr>Concourse</vt:lpstr>
      <vt:lpstr>Κανονισμός 702/2014 της 24ης Ιουνίου 2014 – Γενικός Απαλλακτικός Κανονισμός για τη Γεωργία και τη Δασοκομία</vt:lpstr>
      <vt:lpstr>Κανονισμός 702/2014 της 24ης Ιουνίου 2014 – Γενικός Απαλλακτικός Κανονισμός για τη Γεωργία και τη Δασοκομία</vt:lpstr>
      <vt:lpstr>Επενδυτικές ενισχύσεις στην πρωτογενή παραγωγή (άρθρο 14)</vt:lpstr>
      <vt:lpstr>Αναδασμός γεωργικών εκτάσεων (άρθρο 15)</vt:lpstr>
      <vt:lpstr>Μετεγκατάσταση γεωργικών εκμεταλλεύσεων (άρθρο 16) </vt:lpstr>
      <vt:lpstr>Ενισχύσεις εκκίνησης για νέους γεωργούς ή ανάπτυξης μικρών εκμεταλλεύσεων(άρθρο 18)</vt:lpstr>
      <vt:lpstr>Ενισχύσεις εκκίνησης ομάδων παραγωγών (άρθρο 19)</vt:lpstr>
      <vt:lpstr>Άρθρα 20 – 21 - 22</vt:lpstr>
      <vt:lpstr>Υπηρεσίες Αντικατάστασης στην Εκμετάλλευση (άρθρο 23)</vt:lpstr>
      <vt:lpstr>Μέτρα προώθησης γεωργικών προϊόντων (άρθρο 24)</vt:lpstr>
      <vt:lpstr>Αντιστάθμιση ζημιών από δυσμενές κλιματικό φαινόμενο (άρθρο 25)</vt:lpstr>
      <vt:lpstr>Δαπάνες πρόληψης και αποκατάστασης ζημιών από ασθένειες (άρθρο 26)            (1)</vt:lpstr>
      <vt:lpstr>Δαπάνες πρόληψης και αποκατάστασης ζημιών από ασθένειες (άρθρο 26)          (2)</vt:lpstr>
      <vt:lpstr>Ενισχύσεις στην κτηνοτροφία και για νεκρά ζώα (άρθρο 27)</vt:lpstr>
      <vt:lpstr>Ενισχύσεις για την πληρωμή ασφαλίστρων (άρθρο 28)</vt:lpstr>
      <vt:lpstr>Διατήρηση πολιτιστικής και φυσικής κληρονομιάς (άρθρο 29)</vt:lpstr>
      <vt:lpstr>Αποκατάσταση ζημιών από θεομηνίες (άρθρο 30)</vt:lpstr>
      <vt:lpstr>Έρευνα και Ανάπτυξη στη Γεωργία και δασοκομία (άρθρο 31) </vt:lpstr>
      <vt:lpstr>Ενισχύσεις στη δασοκομία</vt:lpstr>
      <vt:lpstr>Κατηγορίες ενισχύσεων στη δασοκομία σε συνδυασμό με ΠΑΑ (1)</vt:lpstr>
      <vt:lpstr>Κατηγορίες ενισχύσεων στη δασοκομία σε συνδυασμό με ΠΑΑ (2)</vt:lpstr>
      <vt:lpstr>Άρθρα 37 – 38 – 43 (ανεξάρτητα από ΠΑΑ)</vt:lpstr>
      <vt:lpstr>Ενισχύσεις υπέρ ΜΜΕ σε αγροτικές περιοχές (σε συνδυασμό με ΠΑΑ)    (1)</vt:lpstr>
      <vt:lpstr>Ενισχύσεις υπέρ ΜΜΕ σε αγροτικές περιοχές (σε συνδυασμό με ΠΑΑ)    (2)</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περί Ελέγχου των Δημοσίων Ενισχύσεων (Δημόσιες Ενισχύσεις Περιφερειακού Χαρακτήρα) Κανονισμοί του 2001</dc:title>
  <dc:creator>MKamperis</dc:creator>
  <cp:lastModifiedBy>pkleitou</cp:lastModifiedBy>
  <cp:revision>212</cp:revision>
  <cp:lastPrinted>2015-11-03T14:49:54Z</cp:lastPrinted>
  <dcterms:created xsi:type="dcterms:W3CDTF">2003-10-17T09:56:01Z</dcterms:created>
  <dcterms:modified xsi:type="dcterms:W3CDTF">2015-12-16T06:37:39Z</dcterms:modified>
</cp:coreProperties>
</file>